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98" r:id="rId2"/>
    <p:sldId id="256" r:id="rId3"/>
    <p:sldId id="258" r:id="rId4"/>
    <p:sldId id="259" r:id="rId5"/>
    <p:sldId id="260" r:id="rId6"/>
    <p:sldId id="261" r:id="rId7"/>
    <p:sldId id="262" r:id="rId8"/>
    <p:sldId id="263" r:id="rId9"/>
    <p:sldId id="264" r:id="rId10"/>
    <p:sldId id="266" r:id="rId11"/>
    <p:sldId id="278" r:id="rId12"/>
    <p:sldId id="267" r:id="rId13"/>
    <p:sldId id="277" r:id="rId14"/>
    <p:sldId id="268" r:id="rId15"/>
    <p:sldId id="269" r:id="rId16"/>
    <p:sldId id="271" r:id="rId17"/>
    <p:sldId id="270" r:id="rId18"/>
    <p:sldId id="272" r:id="rId19"/>
    <p:sldId id="301" r:id="rId20"/>
    <p:sldId id="273" r:id="rId21"/>
    <p:sldId id="275" r:id="rId22"/>
    <p:sldId id="274" r:id="rId23"/>
    <p:sldId id="276" r:id="rId24"/>
    <p:sldId id="279" r:id="rId25"/>
    <p:sldId id="280" r:id="rId26"/>
    <p:sldId id="281" r:id="rId27"/>
    <p:sldId id="282" r:id="rId28"/>
    <p:sldId id="284" r:id="rId29"/>
    <p:sldId id="285" r:id="rId30"/>
    <p:sldId id="288" r:id="rId31"/>
    <p:sldId id="303" r:id="rId32"/>
    <p:sldId id="286" r:id="rId33"/>
    <p:sldId id="283" r:id="rId34"/>
    <p:sldId id="289" r:id="rId35"/>
    <p:sldId id="299" r:id="rId36"/>
    <p:sldId id="290" r:id="rId37"/>
    <p:sldId id="291" r:id="rId38"/>
    <p:sldId id="300" r:id="rId39"/>
    <p:sldId id="293" r:id="rId40"/>
    <p:sldId id="296" r:id="rId41"/>
    <p:sldId id="297" r:id="rId42"/>
    <p:sldId id="29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6625" autoAdjust="0"/>
  </p:normalViewPr>
  <p:slideViewPr>
    <p:cSldViewPr>
      <p:cViewPr>
        <p:scale>
          <a:sx n="76" d="100"/>
          <a:sy n="76" d="100"/>
        </p:scale>
        <p:origin x="-1194"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FCE564-30C9-4357-89C9-4D62D34CDB37}" type="datetimeFigureOut">
              <a:rPr lang="en-US" smtClean="0"/>
              <a:t>7/14/2012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746F59-FE4A-4848-897E-4B98DC8702AE}" type="slidenum">
              <a:rPr lang="en-US" smtClean="0"/>
              <a:t>‹#›</a:t>
            </a:fld>
            <a:endParaRPr lang="en-US"/>
          </a:p>
        </p:txBody>
      </p:sp>
    </p:spTree>
    <p:extLst>
      <p:ext uri="{BB962C8B-B14F-4D97-AF65-F5344CB8AC3E}">
        <p14:creationId xmlns:p14="http://schemas.microsoft.com/office/powerpoint/2010/main" val="3843146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746F59-FE4A-4848-897E-4B98DC8702AE}" type="slidenum">
              <a:rPr lang="en-US" smtClean="0"/>
              <a:t>11</a:t>
            </a:fld>
            <a:endParaRPr lang="en-US"/>
          </a:p>
        </p:txBody>
      </p:sp>
    </p:spTree>
    <p:extLst>
      <p:ext uri="{BB962C8B-B14F-4D97-AF65-F5344CB8AC3E}">
        <p14:creationId xmlns:p14="http://schemas.microsoft.com/office/powerpoint/2010/main" val="57369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746F59-FE4A-4848-897E-4B98DC8702AE}" type="slidenum">
              <a:rPr lang="en-US" smtClean="0"/>
              <a:t>17</a:t>
            </a:fld>
            <a:endParaRPr lang="en-US"/>
          </a:p>
        </p:txBody>
      </p:sp>
    </p:spTree>
    <p:extLst>
      <p:ext uri="{BB962C8B-B14F-4D97-AF65-F5344CB8AC3E}">
        <p14:creationId xmlns:p14="http://schemas.microsoft.com/office/powerpoint/2010/main" val="3438932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746F59-FE4A-4848-897E-4B98DC8702AE}" type="slidenum">
              <a:rPr lang="en-US" smtClean="0"/>
              <a:t>23</a:t>
            </a:fld>
            <a:endParaRPr lang="en-US"/>
          </a:p>
        </p:txBody>
      </p:sp>
    </p:spTree>
    <p:extLst>
      <p:ext uri="{BB962C8B-B14F-4D97-AF65-F5344CB8AC3E}">
        <p14:creationId xmlns:p14="http://schemas.microsoft.com/office/powerpoint/2010/main" val="3434424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746F59-FE4A-4848-897E-4B98DC8702AE}" type="slidenum">
              <a:rPr lang="en-US" smtClean="0"/>
              <a:t>29</a:t>
            </a:fld>
            <a:endParaRPr lang="en-US"/>
          </a:p>
        </p:txBody>
      </p:sp>
    </p:spTree>
    <p:extLst>
      <p:ext uri="{BB962C8B-B14F-4D97-AF65-F5344CB8AC3E}">
        <p14:creationId xmlns:p14="http://schemas.microsoft.com/office/powerpoint/2010/main" val="4135803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Getpsyched</a:t>
            </a:r>
            <a:r>
              <a:rPr lang="en-US" dirty="0" smtClean="0"/>
              <a:t> wiki</a:t>
            </a:r>
          </a:p>
          <a:p>
            <a:r>
              <a:rPr lang="en-US" dirty="0" smtClean="0"/>
              <a:t>Rock’s AP website </a:t>
            </a:r>
          </a:p>
          <a:p>
            <a:r>
              <a:rPr lang="en-US" dirty="0" smtClean="0"/>
              <a:t>debrapark@msn.com</a:t>
            </a:r>
            <a:r>
              <a:rPr lang="en-US" baseline="0" dirty="0" smtClean="0"/>
              <a:t>   student  for the AP textbook online</a:t>
            </a:r>
            <a:endParaRPr lang="en-US" dirty="0"/>
          </a:p>
        </p:txBody>
      </p:sp>
      <p:sp>
        <p:nvSpPr>
          <p:cNvPr id="4" name="Slide Number Placeholder 3"/>
          <p:cNvSpPr>
            <a:spLocks noGrp="1"/>
          </p:cNvSpPr>
          <p:nvPr>
            <p:ph type="sldNum" sz="quarter" idx="10"/>
          </p:nvPr>
        </p:nvSpPr>
        <p:spPr/>
        <p:txBody>
          <a:bodyPr/>
          <a:lstStyle/>
          <a:p>
            <a:fld id="{1C746F59-FE4A-4848-897E-4B98DC8702AE}" type="slidenum">
              <a:rPr lang="en-US" smtClean="0"/>
              <a:t>37</a:t>
            </a:fld>
            <a:endParaRPr lang="en-US"/>
          </a:p>
        </p:txBody>
      </p:sp>
    </p:spTree>
    <p:extLst>
      <p:ext uri="{BB962C8B-B14F-4D97-AF65-F5344CB8AC3E}">
        <p14:creationId xmlns:p14="http://schemas.microsoft.com/office/powerpoint/2010/main" val="995722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8366212-0D31-4739-B0FF-EE0E2616DD29}" type="datetimeFigureOut">
              <a:rPr lang="en-US" smtClean="0"/>
              <a:t>7/14/2012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DE16B03-4558-4820-AD3D-CEE849A3BCFD}"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66212-0D31-4739-B0FF-EE0E2616DD29}"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66212-0D31-4739-B0FF-EE0E2616DD29}"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366212-0D31-4739-B0FF-EE0E2616DD29}"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366212-0D31-4739-B0FF-EE0E2616DD29}" type="datetimeFigureOut">
              <a:rPr lang="en-US" smtClean="0"/>
              <a:t>7/14/2012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8366212-0D31-4739-B0FF-EE0E2616DD29}" type="datetimeFigureOut">
              <a:rPr lang="en-US" smtClean="0"/>
              <a:t>7/14/2012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16B03-4558-4820-AD3D-CEE849A3BCFD}"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8366212-0D31-4739-B0FF-EE0E2616DD29}" type="datetimeFigureOut">
              <a:rPr lang="en-US" smtClean="0"/>
              <a:t>7/14/2012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366212-0D31-4739-B0FF-EE0E2616DD29}" type="datetimeFigureOut">
              <a:rPr lang="en-US" smtClean="0"/>
              <a:t>7/14/2012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366212-0D31-4739-B0FF-EE0E2616DD29}" type="datetimeFigureOut">
              <a:rPr lang="en-US" smtClean="0"/>
              <a:t>7/14/2012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8366212-0D31-4739-B0FF-EE0E2616DD29}" type="datetimeFigureOut">
              <a:rPr lang="en-US" smtClean="0"/>
              <a:t>7/14/2012</a:t>
            </a:fld>
            <a:endParaRPr lang="en-US"/>
          </a:p>
        </p:txBody>
      </p:sp>
      <p:sp>
        <p:nvSpPr>
          <p:cNvPr id="7" name="Slide Number Placeholder 6"/>
          <p:cNvSpPr>
            <a:spLocks noGrp="1"/>
          </p:cNvSpPr>
          <p:nvPr>
            <p:ph type="sldNum" sz="quarter" idx="12"/>
          </p:nvPr>
        </p:nvSpPr>
        <p:spPr/>
        <p:txBody>
          <a:bodyPr/>
          <a:lstStyle/>
          <a:p>
            <a:fld id="{2DE16B03-4558-4820-AD3D-CEE849A3BCFD}"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66212-0D31-4739-B0FF-EE0E2616DD29}" type="datetimeFigureOut">
              <a:rPr lang="en-US" smtClean="0"/>
              <a:t>7/14/2012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2DE16B03-4558-4820-AD3D-CEE849A3BCF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8366212-0D31-4739-B0FF-EE0E2616DD29}" type="datetimeFigureOut">
              <a:rPr lang="en-US" smtClean="0"/>
              <a:t>7/14/2012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DE16B03-4558-4820-AD3D-CEE849A3BCF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pursuit-of-happiness.org/history-of-happiness/abraham-maslow/maslow-on-happiness"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www.pursuit-of-happiness.org/history-of-happiness/abraham-maslow/maslow-on-happines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ted.com/talks/viktor_frankl_youth_in_search_of_meaning.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pursuit-of-happiness.org/history-of-happiness/martin-seligma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authentichappiness.sas.upenn.edu/default.aspx"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ww.pursuit-of-happiness.org/science-of-happiness/strengths-and-virtues/"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pursuit-of-happiness.org/"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hyperlink" Target="http://www.authentichappiness.sas.upenn.edu/Default.asp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pursuit-of-happiness.org/history-of-happiness/ed-diener"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internal.psychology.illinois.edu/~ediener/"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getpsyched.wikispaces.com/Project+Happines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davidmyers.org/Brix?pageID=47" TargetMode="External"/><Relationship Id="rId2" Type="http://schemas.openxmlformats.org/officeDocument/2006/relationships/image" Target="../media/image18.tmp"/><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www.ppc.sas.upenn.edu/ppquestionnaires.htm" TargetMode="External"/><Relationship Id="rId2" Type="http://schemas.openxmlformats.org/officeDocument/2006/relationships/hyperlink" Target="http://www.ppc.sas.upenn.edu/publications.htm" TargetMode="External"/><Relationship Id="rId1" Type="http://schemas.openxmlformats.org/officeDocument/2006/relationships/slideLayout" Target="../slideLayouts/slideLayout2.xml"/><Relationship Id="rId4" Type="http://schemas.openxmlformats.org/officeDocument/2006/relationships/hyperlink" Target="http://www.whatisyourhappiness.com/"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ucs.louisiana.edu/~ras2777/flourishing/flourishingsyllabus.htm" TargetMode="External"/><Relationship Id="rId2" Type="http://schemas.openxmlformats.org/officeDocument/2006/relationships/hyperlink" Target="http://www.ppc.sas.upenn.edu/flourishingsyllabushaidt.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news.bbc.co.uk/2/hi/programmes/happiness_formula/4783836.st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apa.org/monitor/2010/05/happiness.asp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hyperlink" Target="http://www.apa.org/ed/precollege/topss/index.asp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cience.howstuffworks.com/fmri.ht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buddhanet.net/compassion.htm" TargetMode="External"/><Relationship Id="rId2" Type="http://schemas.openxmlformats.org/officeDocument/2006/relationships/hyperlink" Target="http://positivepsychologynews.com/"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facebook.com/ThePursuitofHappinessProject"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mailto:debrapark@msn.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1"/>
            <a:ext cx="7772400" cy="1619250"/>
          </a:xfrm>
        </p:spPr>
        <p:txBody>
          <a:bodyPr/>
          <a:lstStyle/>
          <a:p>
            <a:r>
              <a:rPr lang="en-US" b="1" dirty="0" smtClean="0">
                <a:solidFill>
                  <a:srgbClr val="00B050"/>
                </a:solidFill>
              </a:rPr>
              <a:t>Teaching the Science of Happiness</a:t>
            </a:r>
            <a:endParaRPr lang="en-US" b="1" dirty="0">
              <a:solidFill>
                <a:srgbClr val="00B050"/>
              </a:solidFill>
            </a:endParaRPr>
          </a:p>
        </p:txBody>
      </p:sp>
      <p:sp>
        <p:nvSpPr>
          <p:cNvPr id="3" name="Subtitle 2"/>
          <p:cNvSpPr>
            <a:spLocks noGrp="1"/>
          </p:cNvSpPr>
          <p:nvPr>
            <p:ph type="subTitle" idx="1"/>
          </p:nvPr>
        </p:nvSpPr>
        <p:spPr/>
        <p:txBody>
          <a:bodyPr>
            <a:normAutofit fontScale="85000" lnSpcReduction="20000"/>
          </a:bodyPr>
          <a:lstStyle/>
          <a:p>
            <a:pPr lvl="0">
              <a:spcBef>
                <a:spcPts val="580"/>
              </a:spcBef>
              <a:buClr>
                <a:srgbClr val="D34817"/>
              </a:buClr>
              <a:buSzPct val="85000"/>
            </a:pPr>
            <a:r>
              <a:rPr lang="en-US" sz="2600" b="1" dirty="0">
                <a:solidFill>
                  <a:schemeClr val="bg2">
                    <a:lumMod val="25000"/>
                  </a:schemeClr>
                </a:solidFill>
                <a:latin typeface="Perpetua"/>
              </a:rPr>
              <a:t>APA/Clark University Workshop for High School </a:t>
            </a:r>
            <a:r>
              <a:rPr lang="en-US" sz="2600" b="1" dirty="0" smtClean="0">
                <a:solidFill>
                  <a:schemeClr val="bg2">
                    <a:lumMod val="25000"/>
                  </a:schemeClr>
                </a:solidFill>
                <a:latin typeface="Perpetua"/>
              </a:rPr>
              <a:t>Teachers</a:t>
            </a:r>
          </a:p>
          <a:p>
            <a:pPr lvl="0">
              <a:spcBef>
                <a:spcPts val="580"/>
              </a:spcBef>
              <a:buClr>
                <a:srgbClr val="D34817"/>
              </a:buClr>
              <a:buSzPct val="85000"/>
            </a:pPr>
            <a:r>
              <a:rPr lang="en-US" sz="2600" b="1" dirty="0" smtClean="0">
                <a:solidFill>
                  <a:schemeClr val="bg2">
                    <a:lumMod val="25000"/>
                  </a:schemeClr>
                </a:solidFill>
                <a:latin typeface="Perpetua"/>
              </a:rPr>
              <a:t>2012 </a:t>
            </a:r>
            <a:endParaRPr lang="en-US" sz="2600" dirty="0">
              <a:solidFill>
                <a:schemeClr val="bg2">
                  <a:lumMod val="25000"/>
                </a:schemeClr>
              </a:solidFill>
              <a:latin typeface="Perpetua"/>
            </a:endParaRPr>
          </a:p>
          <a:p>
            <a:endParaRPr lang="en-US" dirty="0"/>
          </a:p>
        </p:txBody>
      </p:sp>
      <p:sp>
        <p:nvSpPr>
          <p:cNvPr id="4" name="TextBox 3"/>
          <p:cNvSpPr txBox="1"/>
          <p:nvPr/>
        </p:nvSpPr>
        <p:spPr>
          <a:xfrm>
            <a:off x="1143000" y="838200"/>
            <a:ext cx="8229601" cy="646331"/>
          </a:xfrm>
          <a:prstGeom prst="rect">
            <a:avLst/>
          </a:prstGeom>
          <a:noFill/>
        </p:spPr>
        <p:txBody>
          <a:bodyPr wrap="square" rtlCol="0">
            <a:spAutoFit/>
          </a:bodyPr>
          <a:lstStyle/>
          <a:p>
            <a:r>
              <a:rPr lang="en-US" dirty="0"/>
              <a:t>“</a:t>
            </a:r>
            <a:r>
              <a:rPr lang="en-US" b="1" dirty="0"/>
              <a:t>The myriad things are complete in us. There is no greater joy than to reflect on ourselves and become sincere.” — Mencius</a:t>
            </a:r>
          </a:p>
        </p:txBody>
      </p:sp>
    </p:spTree>
    <p:extLst>
      <p:ext uri="{BB962C8B-B14F-4D97-AF65-F5344CB8AC3E}">
        <p14:creationId xmlns:p14="http://schemas.microsoft.com/office/powerpoint/2010/main" val="41672983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457199" y="-1279742"/>
            <a:ext cx="8229601"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dirty="0">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dirty="0">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C00000"/>
              </a:solidFill>
              <a:effectLst/>
              <a:latin typeface="Arial" charset="0"/>
              <a:cs typeface="Arial" charset="0"/>
            </a:endParaRPr>
          </a:p>
          <a:p>
            <a:pPr lvl="0" fontAlgn="base">
              <a:spcBef>
                <a:spcPct val="0"/>
              </a:spcBef>
              <a:spcAft>
                <a:spcPct val="0"/>
              </a:spcAft>
            </a:pPr>
            <a:r>
              <a:rPr lang="en-US" sz="1400" b="1" dirty="0" smtClean="0">
                <a:solidFill>
                  <a:srgbClr val="0070C0"/>
                </a:solidFill>
                <a:latin typeface="Arial" charset="0"/>
                <a:cs typeface="Arial" charset="0"/>
                <a:hlinkClick r:id="rId2"/>
              </a:rPr>
              <a:t>http://www.pursuit-of-happiness.org/history-of-happiness/abraham-maslow/maslow-on-happiness</a:t>
            </a:r>
            <a:r>
              <a:rPr lang="en-US" sz="1400" b="1" dirty="0" smtClean="0">
                <a:solidFill>
                  <a:srgbClr val="0070C0"/>
                </a:solidFill>
                <a:latin typeface="Arial" charset="0"/>
                <a:cs typeface="Arial" charset="0"/>
              </a:rPr>
              <a:t>/</a:t>
            </a:r>
          </a:p>
          <a:p>
            <a:pPr lvl="0" fontAlgn="base">
              <a:spcBef>
                <a:spcPct val="0"/>
              </a:spcBef>
              <a:spcAft>
                <a:spcPct val="0"/>
              </a:spcAft>
            </a:pPr>
            <a:endParaRPr lang="en-US" sz="1400" b="1" dirty="0">
              <a:solidFill>
                <a:srgbClr val="C00000"/>
              </a:solidFill>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a:solidFill>
                <a:srgbClr val="C00000"/>
              </a:solidFill>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Arial" charset="0"/>
                <a:cs typeface="Arial" charset="0"/>
              </a:rPr>
              <a:t>  Human life will never be understood unless its highest aspirations are taken into account. Growth, self-actualization, the striving toward health, the quest for identity and autonomy, the yearning for excellence (and other ways of phrasing the striving “upward”) must by now be accepted beyond question as a widespread and perhaps universal human tendency…</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291214"/>
            <a:ext cx="4464626" cy="313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5632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66800" y="1905000"/>
            <a:ext cx="7100944" cy="1981200"/>
          </a:xfrm>
        </p:spPr>
        <p:txBody>
          <a:bodyPr>
            <a:normAutofit fontScale="90000"/>
          </a:bodyPr>
          <a:lstStyle/>
          <a:p>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000" b="1" dirty="0">
                <a:solidFill>
                  <a:srgbClr val="C00000"/>
                </a:solidFill>
              </a:rPr>
              <a:t/>
            </a:r>
            <a:br>
              <a:rPr lang="en-US" sz="2000" b="1" dirty="0">
                <a:solidFill>
                  <a:srgbClr val="C00000"/>
                </a:solidFill>
              </a:rPr>
            </a:br>
            <a:r>
              <a:rPr lang="en-US" sz="2000" b="1" dirty="0">
                <a:solidFill>
                  <a:srgbClr val="C00000"/>
                </a:solidFill>
              </a:rPr>
              <a:t/>
            </a:r>
            <a:br>
              <a:rPr lang="en-US" sz="2000" b="1" dirty="0">
                <a:solidFill>
                  <a:srgbClr val="C00000"/>
                </a:solidFill>
              </a:rPr>
            </a:br>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000" b="1" dirty="0" smtClean="0">
                <a:solidFill>
                  <a:srgbClr val="C00000"/>
                </a:solidFill>
              </a:rPr>
              <a:t/>
            </a:r>
            <a:br>
              <a:rPr lang="en-US" sz="2000" b="1" dirty="0" smtClean="0">
                <a:solidFill>
                  <a:srgbClr val="C00000"/>
                </a:solidFill>
              </a:rPr>
            </a:br>
            <a:r>
              <a:rPr lang="en-US" sz="2000" b="1" dirty="0">
                <a:solidFill>
                  <a:srgbClr val="C00000"/>
                </a:solidFill>
              </a:rPr>
              <a:t/>
            </a:r>
            <a:br>
              <a:rPr lang="en-US" sz="2000" b="1" dirty="0">
                <a:solidFill>
                  <a:srgbClr val="C00000"/>
                </a:solidFill>
              </a:rPr>
            </a:br>
            <a:r>
              <a:rPr lang="en-US" sz="2200" b="1" dirty="0" smtClean="0">
                <a:solidFill>
                  <a:srgbClr val="C00000"/>
                </a:solidFill>
              </a:rPr>
              <a:t>Happiness </a:t>
            </a:r>
            <a:r>
              <a:rPr lang="en-US" sz="2200" b="1" dirty="0">
                <a:solidFill>
                  <a:srgbClr val="C00000"/>
                </a:solidFill>
              </a:rPr>
              <a:t>through purpose – students will explore different ways of increasing happiness through having a sense of purpose. Students will choose one of the topics listed below, doing the related readings and activities, and keeping a class blog of their experience and progress. After finishing all of the activities, students will develop their own presentation (in small groups) to share their findings with the class.</a:t>
            </a:r>
            <a:r>
              <a:rPr lang="en-US" sz="1600" b="1" dirty="0">
                <a:solidFill>
                  <a:srgbClr val="C00000"/>
                </a:solidFill>
              </a:rPr>
              <a:t/>
            </a:r>
            <a:br>
              <a:rPr lang="en-US" sz="1600" b="1" dirty="0">
                <a:solidFill>
                  <a:srgbClr val="C00000"/>
                </a:solidFill>
              </a:rPr>
            </a:br>
            <a:r>
              <a:rPr lang="en-US" sz="1600" b="1" dirty="0" smtClean="0">
                <a:solidFill>
                  <a:srgbClr val="C00000"/>
                </a:solidFill>
              </a:rPr>
              <a:t/>
            </a:r>
            <a:br>
              <a:rPr lang="en-US" sz="1600" b="1" dirty="0" smtClean="0">
                <a:solidFill>
                  <a:srgbClr val="C00000"/>
                </a:solidFill>
              </a:rPr>
            </a:br>
            <a:endParaRPr lang="en-US" sz="2000" dirty="0"/>
          </a:p>
        </p:txBody>
      </p:sp>
      <p:pic>
        <p:nvPicPr>
          <p:cNvPr id="6" name="Picture Placeholder 5"/>
          <p:cNvPicPr>
            <a:picLocks noGrp="1" noChangeAspect="1"/>
          </p:cNvPicPr>
          <p:nvPr>
            <p:ph type="pic" idx="4294967295"/>
          </p:nvPr>
        </p:nvPicPr>
        <p:blipFill>
          <a:blip r:embed="rId3" cstate="print">
            <a:extLst>
              <a:ext uri="{28A0092B-C50C-407E-A947-70E740481C1C}">
                <a14:useLocalDpi xmlns:a14="http://schemas.microsoft.com/office/drawing/2010/main" val="0"/>
              </a:ext>
            </a:extLst>
          </a:blip>
          <a:srcRect/>
          <a:stretch>
            <a:fillRect/>
          </a:stretch>
        </p:blipFill>
        <p:spPr>
          <a:xfrm>
            <a:off x="2971800" y="3810000"/>
            <a:ext cx="3124200" cy="1770063"/>
          </a:xfrm>
        </p:spPr>
      </p:pic>
    </p:spTree>
    <p:extLst>
      <p:ext uri="{BB962C8B-B14F-4D97-AF65-F5344CB8AC3E}">
        <p14:creationId xmlns:p14="http://schemas.microsoft.com/office/powerpoint/2010/main" val="522212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C00000"/>
                </a:solidFill>
              </a:rPr>
              <a:t>Motivation </a:t>
            </a:r>
            <a:r>
              <a:rPr lang="en-US" sz="3200" b="1" dirty="0" smtClean="0">
                <a:solidFill>
                  <a:srgbClr val="C00000"/>
                </a:solidFill>
              </a:rPr>
              <a:t>– Self Actualization </a:t>
            </a:r>
            <a:endParaRPr lang="en-US" sz="3200" b="1" dirty="0">
              <a:solidFill>
                <a:srgbClr val="C00000"/>
              </a:solidFill>
            </a:endParaRPr>
          </a:p>
        </p:txBody>
      </p:sp>
      <p:sp>
        <p:nvSpPr>
          <p:cNvPr id="3" name="Content Placeholder 2"/>
          <p:cNvSpPr>
            <a:spLocks noGrp="1"/>
          </p:cNvSpPr>
          <p:nvPr>
            <p:ph idx="1"/>
          </p:nvPr>
        </p:nvSpPr>
        <p:spPr/>
        <p:txBody>
          <a:bodyPr>
            <a:normAutofit lnSpcReduction="10000"/>
          </a:bodyPr>
          <a:lstStyle/>
          <a:p>
            <a:pPr marL="0" lvl="1" indent="0">
              <a:buNone/>
            </a:pPr>
            <a:r>
              <a:rPr lang="en-US" b="1" dirty="0" smtClean="0">
                <a:effectLst/>
                <a:latin typeface="Times New Roman"/>
                <a:ea typeface="Times New Roman"/>
              </a:rPr>
              <a:t>Motivation, Humanistic Theory</a:t>
            </a:r>
            <a:r>
              <a:rPr lang="en-US" dirty="0" smtClean="0">
                <a:effectLst/>
                <a:latin typeface="Times New Roman"/>
                <a:ea typeface="Times New Roman"/>
              </a:rPr>
              <a:t> – students will read the introductory content of the Maslow Modules. Students will complete a self-guided activity to identify their needs at all the levels and to identify how they were met and to what degree they satisfied them. </a:t>
            </a:r>
          </a:p>
          <a:p>
            <a:pPr marL="0" lvl="1" indent="0">
              <a:buNone/>
            </a:pPr>
            <a:endParaRPr lang="en-US" dirty="0">
              <a:latin typeface="Times New Roman"/>
              <a:ea typeface="Times New Roman"/>
            </a:endParaRPr>
          </a:p>
          <a:p>
            <a:pPr marL="0" lvl="1" indent="0">
              <a:buNone/>
            </a:pPr>
            <a:r>
              <a:rPr lang="en-US" dirty="0" smtClean="0">
                <a:effectLst/>
                <a:latin typeface="Times New Roman"/>
                <a:ea typeface="Times New Roman"/>
              </a:rPr>
              <a:t>Students will then present their hierarchy of needs to the class using visual aids.</a:t>
            </a:r>
          </a:p>
          <a:p>
            <a:pPr marL="0" lvl="1" indent="0">
              <a:buNone/>
            </a:pPr>
            <a:r>
              <a:rPr lang="en-US" dirty="0" smtClean="0">
                <a:effectLst/>
                <a:latin typeface="Times New Roman"/>
                <a:ea typeface="Times New Roman"/>
              </a:rPr>
              <a:t> </a:t>
            </a:r>
            <a:endParaRPr lang="en-US" sz="3600" dirty="0" smtClean="0">
              <a:effectLst/>
              <a:latin typeface="Times New Roman"/>
              <a:ea typeface="Times New Roman"/>
            </a:endParaRPr>
          </a:p>
          <a:p>
            <a:pPr marL="0" indent="0">
              <a:buNone/>
            </a:pPr>
            <a:r>
              <a:rPr lang="en-US" sz="1500" dirty="0">
                <a:hlinkClick r:id="rId2"/>
              </a:rPr>
              <a:t>http://</a:t>
            </a:r>
            <a:r>
              <a:rPr lang="en-US" sz="1500" dirty="0" smtClean="0">
                <a:hlinkClick r:id="rId2"/>
              </a:rPr>
              <a:t>www.pursuit-of-happiness.org/history-of-happiness/abraham-maslow/maslow-on-happiness</a:t>
            </a:r>
            <a:endParaRPr lang="en-US" sz="1500" dirty="0" smtClean="0"/>
          </a:p>
          <a:p>
            <a:pPr marL="0" indent="0">
              <a:buNone/>
            </a:pPr>
            <a:endParaRPr lang="en-US" sz="1500" dirty="0"/>
          </a:p>
          <a:p>
            <a:pPr marL="0" indent="0">
              <a:buNone/>
            </a:pPr>
            <a:endParaRPr lang="en-US" dirty="0"/>
          </a:p>
        </p:txBody>
      </p:sp>
    </p:spTree>
    <p:extLst>
      <p:ext uri="{BB962C8B-B14F-4D97-AF65-F5344CB8AC3E}">
        <p14:creationId xmlns:p14="http://schemas.microsoft.com/office/powerpoint/2010/main" val="2454170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istory of Happiness — Pursuit of Happiness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304800"/>
            <a:ext cx="8534400" cy="61722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1843073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3505200"/>
          </a:xfrm>
        </p:spPr>
        <p:txBody>
          <a:bodyPr>
            <a:normAutofit fontScale="90000"/>
          </a:bodyPr>
          <a:lstStyle/>
          <a:p>
            <a:pPr lvl="1" algn="ct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sz="2700" b="1" u="sng" kern="1200" dirty="0" smtClean="0">
                <a:solidFill>
                  <a:schemeClr val="tx1"/>
                </a:solidFill>
              </a:rPr>
              <a:t>Sense </a:t>
            </a:r>
            <a:r>
              <a:rPr lang="en-US" sz="2700" b="1" u="sng" kern="1200" dirty="0">
                <a:solidFill>
                  <a:schemeClr val="tx1"/>
                </a:solidFill>
              </a:rPr>
              <a:t>of Purpose </a:t>
            </a:r>
            <a:r>
              <a:rPr lang="en-US" dirty="0"/>
              <a:t/>
            </a:r>
            <a:br>
              <a:rPr lang="en-US" dirty="0"/>
            </a:br>
            <a:r>
              <a:rPr lang="en-US" dirty="0"/>
              <a:t/>
            </a:r>
            <a:br>
              <a:rPr lang="en-US" dirty="0"/>
            </a:br>
            <a:r>
              <a:rPr lang="en-US" b="1" dirty="0"/>
              <a:t>First, students will watch the “Interview with the Expert” module on Victor </a:t>
            </a:r>
            <a:r>
              <a:rPr lang="en-US" b="1" dirty="0" err="1"/>
              <a:t>Frankl</a:t>
            </a:r>
            <a:r>
              <a:rPr lang="en-US" dirty="0"/>
              <a:t>.</a:t>
            </a:r>
            <a:br>
              <a:rPr lang="en-US" dirty="0"/>
            </a:br>
            <a:r>
              <a:rPr lang="en-US" dirty="0"/>
              <a:t/>
            </a:r>
            <a:br>
              <a:rPr lang="en-US" dirty="0"/>
            </a:br>
            <a:r>
              <a:rPr lang="en-US" dirty="0">
                <a:hlinkClick r:id="rId2"/>
              </a:rPr>
              <a:t>http://www.ted.com/talks/viktor_frankl_youth_in_search_of_meaning.html</a:t>
            </a:r>
            <a:r>
              <a:rPr lang="en-US" dirty="0"/>
              <a:t/>
            </a:r>
            <a:br>
              <a:rPr lang="en-US" dirty="0"/>
            </a:br>
            <a:r>
              <a:rPr lang="en-US" dirty="0"/>
              <a:t/>
            </a:r>
            <a:br>
              <a:rPr lang="en-US" dirty="0"/>
            </a:br>
            <a:r>
              <a:rPr lang="en-US" dirty="0"/>
              <a:t>In this rare clip from 1972, legendary psychiatrist and Holocaust-survivor Viktor </a:t>
            </a:r>
            <a:r>
              <a:rPr lang="en-US" dirty="0" err="1"/>
              <a:t>Frankl</a:t>
            </a:r>
            <a:r>
              <a:rPr lang="en-US" dirty="0"/>
              <a:t> delivers a powerful message about the human search for meaning -- and the most important gift we can give others.</a:t>
            </a:r>
            <a:br>
              <a:rPr lang="en-US" dirty="0"/>
            </a:br>
            <a:r>
              <a:rPr lang="en-US" dirty="0"/>
              <a:t/>
            </a:r>
            <a:br>
              <a:rPr lang="en-US" dirty="0"/>
            </a:br>
            <a:r>
              <a:rPr lang="en-US" dirty="0"/>
              <a:t>Comment on his remarks relating to students wanting to make a lot of money. </a:t>
            </a:r>
            <a:br>
              <a:rPr lang="en-US" dirty="0"/>
            </a:br>
            <a:r>
              <a:rPr lang="en-US" dirty="0"/>
              <a:t> Then read </a:t>
            </a:r>
            <a:r>
              <a:rPr lang="en-US" i="1" dirty="0">
                <a:solidFill>
                  <a:srgbClr val="FF0000"/>
                </a:solidFill>
              </a:rPr>
              <a:t>Man’s Search for Meaning. </a:t>
            </a:r>
            <a:r>
              <a:rPr lang="en-US" dirty="0"/>
              <a:t>Students will complete a creative writing assignment about their most challenging life experience and how that has provided meaning for their life now. Students will then present their findings to the class.</a:t>
            </a:r>
            <a:r>
              <a:rPr lang="en-US" sz="1200" dirty="0"/>
              <a:t/>
            </a:r>
            <a:br>
              <a:rPr lang="en-US" sz="1200" dirty="0"/>
            </a:br>
            <a:r>
              <a:rPr lang="en-US" dirty="0" smtClean="0"/>
              <a:t> </a:t>
            </a:r>
            <a:endParaRPr lang="en-US" sz="2800" dirty="0"/>
          </a:p>
        </p:txBody>
      </p:sp>
      <p:sp>
        <p:nvSpPr>
          <p:cNvPr id="3" name="Content Placeholder 2"/>
          <p:cNvSpPr>
            <a:spLocks noGrp="1"/>
          </p:cNvSpPr>
          <p:nvPr>
            <p:ph idx="1"/>
          </p:nvPr>
        </p:nvSpPr>
        <p:spPr>
          <a:xfrm>
            <a:off x="1043492" y="2743200"/>
            <a:ext cx="6777317" cy="3089429"/>
          </a:xfrm>
        </p:spPr>
        <p:txBody>
          <a:bodyPr>
            <a:normAutofit/>
          </a:bodyPr>
          <a:lstStyle/>
          <a:p>
            <a:endParaRPr lang="en-US" sz="1800" dirty="0" smtClean="0">
              <a:hlinkClick r:id="rId2"/>
            </a:endParaRPr>
          </a:p>
          <a:p>
            <a:endParaRPr lang="en-US" sz="1800" dirty="0">
              <a:hlinkClick r:id="rId2"/>
            </a:endParaRPr>
          </a:p>
          <a:p>
            <a:endParaRPr lang="en-US" sz="1800" dirty="0" smtClean="0">
              <a:hlinkClick r:id="rId2"/>
            </a:endParaRPr>
          </a:p>
          <a:p>
            <a:endParaRPr lang="en-US" sz="1800" dirty="0" smtClean="0">
              <a:hlinkClick r:id="rId2"/>
            </a:endParaRPr>
          </a:p>
          <a:p>
            <a:endParaRPr lang="en-US" sz="1800" dirty="0">
              <a:hlinkClick r:id="rId2"/>
            </a:endParaRPr>
          </a:p>
          <a:p>
            <a:endParaRPr lang="en-US" sz="1800" dirty="0" smtClean="0">
              <a:hlinkClick r:id="rId2"/>
            </a:endParaRPr>
          </a:p>
          <a:p>
            <a:endParaRPr lang="en-US" sz="1800" dirty="0" smtClean="0">
              <a:hlinkClick r:id="rId2"/>
            </a:endParaRPr>
          </a:p>
          <a:p>
            <a:endParaRPr lang="en-US" sz="1800" dirty="0" smtClean="0">
              <a:hlinkClick r:id="rId2"/>
            </a:endParaRPr>
          </a:p>
          <a:p>
            <a:endParaRPr lang="en-US" sz="1800" dirty="0" smtClean="0">
              <a:hlinkClick r:id="rId2"/>
            </a:endParaRPr>
          </a:p>
          <a:p>
            <a:endParaRPr lang="en-US" sz="1800" dirty="0" smtClean="0">
              <a:hlinkClick r:id="rId2"/>
            </a:endParaRPr>
          </a:p>
          <a:p>
            <a:endParaRPr lang="en-US" sz="1800" dirty="0">
              <a:hlinkClick r:id="rId2"/>
            </a:endParaRPr>
          </a:p>
          <a:p>
            <a:endParaRPr lang="en-US" sz="1800" dirty="0" smtClean="0"/>
          </a:p>
          <a:p>
            <a:endParaRPr lang="en-US" sz="1800" dirty="0"/>
          </a:p>
          <a:p>
            <a:endParaRPr lang="en-US" sz="1800" dirty="0" smtClean="0"/>
          </a:p>
          <a:p>
            <a:pPr algn="ctr"/>
            <a:endParaRPr lang="en-US" sz="1800" dirty="0" smtClean="0"/>
          </a:p>
          <a:p>
            <a:pPr marL="68580" indent="0" algn="ctr">
              <a:buNone/>
            </a:pPr>
            <a:endParaRPr lang="en-US" sz="1400" b="1" dirty="0" smtClean="0"/>
          </a:p>
          <a:p>
            <a:endParaRPr lang="en-US" sz="1400" b="1"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2245" y="3962400"/>
            <a:ext cx="1883019"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38023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68362"/>
          </a:xfrm>
        </p:spPr>
        <p:txBody>
          <a:bodyPr>
            <a:normAutofit/>
          </a:bodyPr>
          <a:lstStyle/>
          <a:p>
            <a:pPr algn="ctr"/>
            <a:r>
              <a:rPr lang="en-US" sz="3200" b="1" u="sng" dirty="0" smtClean="0">
                <a:solidFill>
                  <a:schemeClr val="tx1"/>
                </a:solidFill>
              </a:rPr>
              <a:t>Optimism</a:t>
            </a:r>
            <a:endParaRPr lang="en-US" sz="3200" b="1" u="sng" dirty="0">
              <a:solidFill>
                <a:schemeClr val="tx1"/>
              </a:solidFill>
            </a:endParaRPr>
          </a:p>
        </p:txBody>
      </p:sp>
      <p:sp>
        <p:nvSpPr>
          <p:cNvPr id="5" name="Content Placeholder 4"/>
          <p:cNvSpPr>
            <a:spLocks noGrp="1"/>
          </p:cNvSpPr>
          <p:nvPr>
            <p:ph idx="1"/>
          </p:nvPr>
        </p:nvSpPr>
        <p:spPr>
          <a:xfrm>
            <a:off x="457200" y="1066800"/>
            <a:ext cx="8229600" cy="5562600"/>
          </a:xfrm>
        </p:spPr>
        <p:txBody>
          <a:bodyPr>
            <a:normAutofit/>
          </a:bodyPr>
          <a:lstStyle/>
          <a:p>
            <a:pPr lvl="2"/>
            <a:r>
              <a:rPr lang="en-US" sz="3200" b="1" u="sng" dirty="0">
                <a:latin typeface="+mj-lt"/>
              </a:rPr>
              <a:t>Essential Question</a:t>
            </a:r>
            <a:r>
              <a:rPr lang="en-US" sz="3200" u="sng" dirty="0" smtClean="0">
                <a:latin typeface="+mj-lt"/>
              </a:rPr>
              <a:t>:</a:t>
            </a:r>
            <a:r>
              <a:rPr lang="en-US" sz="3200" dirty="0" smtClean="0">
                <a:latin typeface="+mj-lt"/>
              </a:rPr>
              <a:t> </a:t>
            </a:r>
            <a:r>
              <a:rPr lang="en-US" sz="3200" dirty="0">
                <a:latin typeface="+mj-lt"/>
              </a:rPr>
              <a:t>How does optimism contribute to happiness? And is there hope for the pessimists of the world? </a:t>
            </a:r>
          </a:p>
          <a:p>
            <a:pPr lvl="2"/>
            <a:r>
              <a:rPr lang="en-US" sz="3200" b="1" u="sng" dirty="0">
                <a:latin typeface="+mj-lt"/>
              </a:rPr>
              <a:t>Pre-Reading Assignment:</a:t>
            </a:r>
            <a:r>
              <a:rPr lang="en-US" sz="3200" b="1" dirty="0">
                <a:latin typeface="+mj-lt"/>
              </a:rPr>
              <a:t> </a:t>
            </a:r>
            <a:r>
              <a:rPr lang="en-US" sz="3200" dirty="0">
                <a:latin typeface="+mj-lt"/>
              </a:rPr>
              <a:t>Introductory and intermediate content on Optimism (SOH</a:t>
            </a:r>
            <a:r>
              <a:rPr lang="en-US" sz="3200" dirty="0" smtClean="0">
                <a:latin typeface="+mj-lt"/>
              </a:rPr>
              <a:t>).</a:t>
            </a:r>
          </a:p>
          <a:p>
            <a:pPr lvl="2"/>
            <a:r>
              <a:rPr lang="en-US" sz="2300" b="1" dirty="0">
                <a:hlinkClick r:id="rId2"/>
              </a:rPr>
              <a:t>http://www.pursuit-of-happiness.org/history-of-happiness/martin-seligman</a:t>
            </a:r>
            <a:r>
              <a:rPr lang="en-US" sz="2300" b="1" dirty="0" smtClean="0">
                <a:hlinkClick r:id="rId2"/>
              </a:rPr>
              <a:t>/</a:t>
            </a:r>
            <a:endParaRPr lang="en-US" sz="2300" b="1" dirty="0" smtClean="0"/>
          </a:p>
          <a:p>
            <a:pPr marL="914400" lvl="2" indent="0">
              <a:buNone/>
            </a:pPr>
            <a:endParaRPr lang="en-US" sz="2300" b="1" dirty="0" smtClean="0"/>
          </a:p>
          <a:p>
            <a:pPr marL="914400" lvl="2" indent="0">
              <a:buNone/>
            </a:pPr>
            <a:endParaRPr lang="en-US" sz="2300" b="1" dirty="0"/>
          </a:p>
          <a:p>
            <a:pPr marL="914400" lvl="2" indent="0">
              <a:buNone/>
            </a:pPr>
            <a:endParaRPr lang="en-US" sz="2300" b="1" dirty="0"/>
          </a:p>
        </p:txBody>
      </p:sp>
    </p:spTree>
    <p:extLst>
      <p:ext uri="{BB962C8B-B14F-4D97-AF65-F5344CB8AC3E}">
        <p14:creationId xmlns:p14="http://schemas.microsoft.com/office/powerpoint/2010/main" val="22298026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52400"/>
            <a:ext cx="9144000" cy="6553200"/>
          </a:xfrm>
        </p:spPr>
        <p:txBody>
          <a:bodyPr>
            <a:normAutofit/>
          </a:bodyPr>
          <a:lstStyle/>
          <a:p>
            <a:pPr lvl="2"/>
            <a:endParaRPr lang="en-US" sz="2800" u="sng" dirty="0" smtClean="0"/>
          </a:p>
          <a:p>
            <a:pPr lvl="2"/>
            <a:r>
              <a:rPr lang="en-US" sz="2800" b="1" u="sng" dirty="0" smtClean="0"/>
              <a:t>Discussion </a:t>
            </a:r>
            <a:r>
              <a:rPr lang="en-US" sz="2800" b="1" u="sng" dirty="0"/>
              <a:t>Topic:</a:t>
            </a:r>
            <a:r>
              <a:rPr lang="en-US" sz="2800" b="1" dirty="0"/>
              <a:t> </a:t>
            </a:r>
            <a:r>
              <a:rPr lang="en-US" sz="2800" dirty="0"/>
              <a:t>Students will read a chapter of Seligman’s Authentic Happiness that includes a self-assessment. Students will select a current event issue and analyze the optimism/pessimism of the character using the definition provided by Seligman</a:t>
            </a:r>
            <a:r>
              <a:rPr lang="en-US" sz="3400" dirty="0" smtClean="0"/>
              <a:t>.</a:t>
            </a:r>
          </a:p>
          <a:p>
            <a:pPr lvl="2"/>
            <a:endParaRPr lang="en-US" sz="2800" u="sng" dirty="0" smtClean="0"/>
          </a:p>
          <a:p>
            <a:pPr lvl="2"/>
            <a:r>
              <a:rPr lang="en-US" sz="2800" b="1" u="sng" dirty="0" smtClean="0"/>
              <a:t>Activity: </a:t>
            </a:r>
            <a:r>
              <a:rPr lang="en-US" sz="2800" dirty="0" smtClean="0"/>
              <a:t>Students will take one of the inventories from Authentic Happiness website and discuss the results of their inventory.</a:t>
            </a:r>
            <a:endParaRPr lang="en-US" sz="2000" dirty="0" smtClean="0">
              <a:hlinkClick r:id="rId2"/>
            </a:endParaRPr>
          </a:p>
          <a:p>
            <a:pPr lvl="2"/>
            <a:endParaRPr lang="en-US" sz="2000" dirty="0" smtClean="0">
              <a:hlinkClick r:id="rId2"/>
            </a:endParaRPr>
          </a:p>
          <a:p>
            <a:pPr lvl="2"/>
            <a:r>
              <a:rPr lang="en-US" sz="2000" dirty="0" smtClean="0">
                <a:hlinkClick r:id="rId2"/>
              </a:rPr>
              <a:t>http</a:t>
            </a:r>
            <a:r>
              <a:rPr lang="en-US" sz="2000" dirty="0">
                <a:hlinkClick r:id="rId2"/>
              </a:rPr>
              <a:t>://</a:t>
            </a:r>
            <a:r>
              <a:rPr lang="en-US" sz="2000" dirty="0" smtClean="0">
                <a:hlinkClick r:id="rId2"/>
              </a:rPr>
              <a:t>www.authentichappiness.sas.upenn.edu/default.aspx</a:t>
            </a:r>
            <a:endParaRPr lang="en-US" sz="2000" dirty="0" smtClean="0"/>
          </a:p>
          <a:p>
            <a:pPr lvl="2"/>
            <a:endParaRPr lang="en-US" sz="2000" dirty="0"/>
          </a:p>
          <a:p>
            <a:pPr lvl="2"/>
            <a:endParaRPr lang="en-US" sz="2000" dirty="0"/>
          </a:p>
        </p:txBody>
      </p:sp>
    </p:spTree>
    <p:extLst>
      <p:ext uri="{BB962C8B-B14F-4D97-AF65-F5344CB8AC3E}">
        <p14:creationId xmlns:p14="http://schemas.microsoft.com/office/powerpoint/2010/main" val="4765191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62000" y="685800"/>
            <a:ext cx="7467600" cy="5440363"/>
          </a:xfrm>
        </p:spPr>
        <p:txBody>
          <a:bodyPr>
            <a:normAutofit fontScale="92500" lnSpcReduction="20000"/>
          </a:bodyPr>
          <a:lstStyle/>
          <a:p>
            <a:pPr marL="342900" lvl="2" indent="-342900"/>
            <a:r>
              <a:rPr lang="en-US" sz="3400" b="1" u="sng" dirty="0"/>
              <a:t>Practical assignment:</a:t>
            </a:r>
            <a:r>
              <a:rPr lang="en-US" sz="3400" b="1" dirty="0"/>
              <a:t> </a:t>
            </a:r>
            <a:r>
              <a:rPr lang="en-US" sz="3400" dirty="0"/>
              <a:t>Students will conduct an experiment for one week where they collect “evidence” of optimistic/pessimistic thinking from sources of their choice, including news media, friends, family, self, teachers, celebrities, academic characters, etc. They can either a) write an essay or daily blog entries, b) present to the class, or c) create a documentary short video that discusses trends they noticed during their data collection</a:t>
            </a:r>
            <a:r>
              <a:rPr lang="en-US" dirty="0"/>
              <a:t>.</a:t>
            </a:r>
            <a:endParaRPr lang="en-US" sz="3600" dirty="0"/>
          </a:p>
          <a:p>
            <a:endParaRPr lang="en-US" dirty="0"/>
          </a:p>
        </p:txBody>
      </p:sp>
    </p:spTree>
    <p:extLst>
      <p:ext uri="{BB962C8B-B14F-4D97-AF65-F5344CB8AC3E}">
        <p14:creationId xmlns:p14="http://schemas.microsoft.com/office/powerpoint/2010/main" val="3423572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381000"/>
            <a:ext cx="8153400" cy="6247864"/>
          </a:xfrm>
          <a:prstGeom prst="rect">
            <a:avLst/>
          </a:prstGeom>
        </p:spPr>
        <p:txBody>
          <a:bodyPr wrap="square">
            <a:spAutoFit/>
          </a:bodyPr>
          <a:lstStyle/>
          <a:p>
            <a:pPr algn="ctr"/>
            <a:endParaRPr lang="en-US" sz="3200" b="1" u="sng" dirty="0" smtClean="0">
              <a:solidFill>
                <a:srgbClr val="C00000"/>
              </a:solidFill>
            </a:endParaRPr>
          </a:p>
          <a:p>
            <a:pPr algn="ctr"/>
            <a:r>
              <a:rPr lang="en-US" sz="3200" b="1" u="sng" dirty="0" smtClean="0">
                <a:solidFill>
                  <a:srgbClr val="C00000"/>
                </a:solidFill>
              </a:rPr>
              <a:t>Character </a:t>
            </a:r>
            <a:r>
              <a:rPr lang="en-US" sz="3200" b="1" u="sng" dirty="0">
                <a:solidFill>
                  <a:srgbClr val="C00000"/>
                </a:solidFill>
              </a:rPr>
              <a:t>Strengths and </a:t>
            </a:r>
            <a:r>
              <a:rPr lang="en-US" sz="3200" b="1" u="sng" dirty="0" smtClean="0">
                <a:solidFill>
                  <a:srgbClr val="C00000"/>
                </a:solidFill>
              </a:rPr>
              <a:t>Virtues</a:t>
            </a:r>
          </a:p>
          <a:p>
            <a:pPr marL="342900" indent="-342900">
              <a:buAutoNum type="alphaLcPeriod"/>
            </a:pPr>
            <a:endParaRPr lang="en-US" dirty="0"/>
          </a:p>
          <a:p>
            <a:pPr marL="342900" indent="-342900">
              <a:buAutoNum type="alphaLcPeriod"/>
            </a:pPr>
            <a:endParaRPr lang="en-US" dirty="0"/>
          </a:p>
          <a:p>
            <a:r>
              <a:rPr lang="en-US" sz="2400" b="1" dirty="0" smtClean="0">
                <a:solidFill>
                  <a:srgbClr val="C00000"/>
                </a:solidFill>
              </a:rPr>
              <a:t>Essential </a:t>
            </a:r>
            <a:r>
              <a:rPr lang="en-US" sz="2400" b="1" dirty="0">
                <a:solidFill>
                  <a:srgbClr val="C00000"/>
                </a:solidFill>
              </a:rPr>
              <a:t>Question: </a:t>
            </a:r>
            <a:r>
              <a:rPr lang="en-US" sz="2400" dirty="0">
                <a:solidFill>
                  <a:srgbClr val="C00000"/>
                </a:solidFill>
              </a:rPr>
              <a:t>How do strengths and virtues contribute to happiness? Aristotle once claimed that virtue was THE essential ingredient to happiness.  By the end of this mini-lesson, students should have formed an opinion about Aristotle’s </a:t>
            </a:r>
            <a:r>
              <a:rPr lang="en-US" sz="2400" dirty="0" smtClean="0">
                <a:solidFill>
                  <a:srgbClr val="C00000"/>
                </a:solidFill>
              </a:rPr>
              <a:t>claim</a:t>
            </a:r>
          </a:p>
          <a:p>
            <a:pPr marL="400050" indent="-400050">
              <a:buAutoNum type="romanLcPeriod"/>
            </a:pPr>
            <a:endParaRPr lang="en-US" sz="2400" b="1" dirty="0">
              <a:solidFill>
                <a:srgbClr val="C00000"/>
              </a:solidFill>
            </a:endParaRPr>
          </a:p>
          <a:p>
            <a:r>
              <a:rPr lang="en-US" sz="2400" b="1" dirty="0" smtClean="0">
                <a:solidFill>
                  <a:srgbClr val="C00000"/>
                </a:solidFill>
              </a:rPr>
              <a:t>Pre-Reading </a:t>
            </a:r>
            <a:r>
              <a:rPr lang="en-US" sz="2400" b="1" dirty="0">
                <a:solidFill>
                  <a:srgbClr val="C00000"/>
                </a:solidFill>
              </a:rPr>
              <a:t>Assignment </a:t>
            </a:r>
            <a:r>
              <a:rPr lang="en-US" sz="2400" dirty="0">
                <a:solidFill>
                  <a:srgbClr val="C00000"/>
                </a:solidFill>
              </a:rPr>
              <a:t>– introductory and intermediate content on the character strengths and virtues section of the Science of Happiness (SOH) pages</a:t>
            </a:r>
            <a:r>
              <a:rPr lang="en-US" sz="2400" dirty="0" smtClean="0">
                <a:solidFill>
                  <a:srgbClr val="C00000"/>
                </a:solidFill>
              </a:rPr>
              <a:t>.</a:t>
            </a:r>
            <a:endParaRPr lang="en-US" sz="2400" dirty="0">
              <a:solidFill>
                <a:srgbClr val="C00000"/>
              </a:solidFill>
            </a:endParaRPr>
          </a:p>
          <a:p>
            <a:r>
              <a:rPr lang="en-US" sz="2000" b="1" dirty="0">
                <a:solidFill>
                  <a:schemeClr val="accent1">
                    <a:lumMod val="75000"/>
                  </a:schemeClr>
                </a:solidFill>
                <a:hlinkClick r:id="rId2"/>
              </a:rPr>
              <a:t>http://www.pursuit-of-happiness.org/science-of-happiness/strengths-and-virtues</a:t>
            </a:r>
            <a:r>
              <a:rPr lang="en-US" sz="2000" b="1" dirty="0" smtClean="0">
                <a:solidFill>
                  <a:schemeClr val="accent1">
                    <a:lumMod val="75000"/>
                  </a:schemeClr>
                </a:solidFill>
                <a:hlinkClick r:id="rId2"/>
              </a:rPr>
              <a:t>/</a:t>
            </a:r>
            <a:endParaRPr lang="en-US" sz="2000" b="1" dirty="0" smtClean="0">
              <a:solidFill>
                <a:schemeClr val="accent1">
                  <a:lumMod val="75000"/>
                </a:schemeClr>
              </a:solidFill>
            </a:endParaRPr>
          </a:p>
          <a:p>
            <a:pPr marL="400050" indent="-400050">
              <a:buAutoNum type="romanLcPeriod" startAt="2"/>
            </a:pPr>
            <a:endParaRPr lang="en-US" sz="2000" dirty="0">
              <a:solidFill>
                <a:srgbClr val="C00000"/>
              </a:solidFill>
            </a:endParaRPr>
          </a:p>
        </p:txBody>
      </p:sp>
    </p:spTree>
    <p:extLst>
      <p:ext uri="{BB962C8B-B14F-4D97-AF65-F5344CB8AC3E}">
        <p14:creationId xmlns:p14="http://schemas.microsoft.com/office/powerpoint/2010/main" val="2210004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914400"/>
            <a:ext cx="7391400" cy="1938992"/>
          </a:xfrm>
          <a:prstGeom prst="rect">
            <a:avLst/>
          </a:prstGeom>
        </p:spPr>
        <p:txBody>
          <a:bodyPr wrap="square">
            <a:spAutoFit/>
          </a:bodyPr>
          <a:lstStyle/>
          <a:p>
            <a:pPr lvl="0"/>
            <a:r>
              <a:rPr lang="en-US" sz="2400" b="1" dirty="0">
                <a:solidFill>
                  <a:srgbClr val="C00000"/>
                </a:solidFill>
              </a:rPr>
              <a:t>Discussion </a:t>
            </a:r>
            <a:r>
              <a:rPr lang="en-US" sz="2400" dirty="0">
                <a:solidFill>
                  <a:srgbClr val="C00000"/>
                </a:solidFill>
              </a:rPr>
              <a:t>- How do these two experts – an ancient philosopher and contemporary Psychologist – compare in how they view the essential ingredients of happiness</a:t>
            </a:r>
            <a:r>
              <a:rPr lang="en-US" sz="2400" dirty="0" smtClean="0">
                <a:solidFill>
                  <a:srgbClr val="C00000"/>
                </a:solidFill>
              </a:rPr>
              <a:t>?(and the teacher too </a:t>
            </a:r>
            <a:r>
              <a:rPr lang="en-US" sz="2400" dirty="0" smtClean="0">
                <a:solidFill>
                  <a:srgbClr val="C00000"/>
                </a:solidFill>
                <a:sym typeface="Wingdings" pitchFamily="2" charset="2"/>
              </a:rPr>
              <a:t> )</a:t>
            </a:r>
            <a:endParaRPr lang="en-US" sz="2400" dirty="0">
              <a:solidFill>
                <a:prstClr val="black"/>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819400"/>
            <a:ext cx="2171700" cy="2924175"/>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2857500"/>
            <a:ext cx="3848100" cy="2886075"/>
          </a:xfrm>
          <a:prstGeom prst="rect">
            <a:avLst/>
          </a:prstGeom>
        </p:spPr>
      </p:pic>
    </p:spTree>
    <p:extLst>
      <p:ext uri="{BB962C8B-B14F-4D97-AF65-F5344CB8AC3E}">
        <p14:creationId xmlns:p14="http://schemas.microsoft.com/office/powerpoint/2010/main" val="1156227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38200" y="762000"/>
            <a:ext cx="7467600" cy="3505200"/>
          </a:xfrm>
        </p:spPr>
        <p:txBody>
          <a:bodyPr>
            <a:normAutofit fontScale="90000"/>
          </a:bodyPr>
          <a:lstStyle/>
          <a:p>
            <a:pPr algn="l"/>
            <a:r>
              <a:rPr lang="en-US" b="1" dirty="0" smtClean="0">
                <a:solidFill>
                  <a:schemeClr val="accent2">
                    <a:lumMod val="75000"/>
                  </a:schemeClr>
                </a:solidFill>
              </a:rPr>
              <a:t>Happiness </a:t>
            </a:r>
            <a:r>
              <a:rPr lang="en-US" b="1" dirty="0">
                <a:solidFill>
                  <a:schemeClr val="accent2">
                    <a:lumMod val="75000"/>
                  </a:schemeClr>
                </a:solidFill>
              </a:rPr>
              <a:t>is the meaning and the purpose of life, the whole aim and end of human existence. (</a:t>
            </a:r>
            <a:r>
              <a:rPr lang="en-US" b="1" dirty="0" smtClean="0">
                <a:solidFill>
                  <a:schemeClr val="accent2">
                    <a:lumMod val="75000"/>
                  </a:schemeClr>
                </a:solidFill>
              </a:rPr>
              <a:t>Aristotle)</a:t>
            </a:r>
            <a:r>
              <a:rPr lang="en-US" dirty="0" smtClean="0"/>
              <a:t/>
            </a:r>
            <a:br>
              <a:rPr lang="en-US" dirty="0" smtClean="0"/>
            </a:br>
            <a:r>
              <a:rPr lang="en-US" sz="3600" dirty="0" smtClean="0">
                <a:hlinkClick r:id="rId2"/>
              </a:rPr>
              <a:t>http</a:t>
            </a:r>
            <a:r>
              <a:rPr lang="en-US" sz="3600" dirty="0">
                <a:hlinkClick r:id="rId2"/>
              </a:rPr>
              <a:t>://</a:t>
            </a:r>
            <a:r>
              <a:rPr lang="en-US" sz="3600" dirty="0" smtClean="0">
                <a:hlinkClick r:id="rId2"/>
              </a:rPr>
              <a:t>www.pursuit-of-happiness.org</a:t>
            </a:r>
            <a:r>
              <a:rPr lang="en-US" sz="3600" dirty="0">
                <a:hlinkClick r:id="rId2"/>
              </a:rPr>
              <a:t>/</a:t>
            </a:r>
            <a:endParaRPr lang="en-US" sz="3600" b="1" dirty="0"/>
          </a:p>
        </p:txBody>
      </p:sp>
      <p:sp>
        <p:nvSpPr>
          <p:cNvPr id="3" name="Subtitle 2"/>
          <p:cNvSpPr>
            <a:spLocks noGrp="1"/>
          </p:cNvSpPr>
          <p:nvPr>
            <p:ph type="subTitle" idx="4294967295"/>
          </p:nvPr>
        </p:nvSpPr>
        <p:spPr>
          <a:xfrm>
            <a:off x="4267200" y="4421188"/>
            <a:ext cx="4876801" cy="1598612"/>
          </a:xfrm>
        </p:spPr>
        <p:txBody>
          <a:bodyPr>
            <a:normAutofit/>
          </a:bodyPr>
          <a:lstStyle/>
          <a:p>
            <a:r>
              <a:rPr lang="en-US" b="1" dirty="0" smtClean="0">
                <a:solidFill>
                  <a:schemeClr val="accent2">
                    <a:lumMod val="75000"/>
                  </a:schemeClr>
                </a:solidFill>
              </a:rPr>
              <a:t>Ideas </a:t>
            </a:r>
            <a:r>
              <a:rPr lang="en-US" b="1" dirty="0" smtClean="0">
                <a:solidFill>
                  <a:schemeClr val="accent2">
                    <a:lumMod val="75000"/>
                  </a:schemeClr>
                </a:solidFill>
              </a:rPr>
              <a:t>for High School and College courses in Introductory Psychology </a:t>
            </a:r>
            <a:endParaRPr lang="en-US" b="1" dirty="0">
              <a:solidFill>
                <a:schemeClr val="accent2">
                  <a:lumMod val="75000"/>
                </a:schemeClr>
              </a:solidFill>
            </a:endParaRPr>
          </a:p>
        </p:txBody>
      </p:sp>
    </p:spTree>
    <p:extLst>
      <p:ext uri="{BB962C8B-B14F-4D97-AF65-F5344CB8AC3E}">
        <p14:creationId xmlns:p14="http://schemas.microsoft.com/office/powerpoint/2010/main" val="32584872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rengths and Virtues — Pursuit of Happiness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54" y="-304800"/>
            <a:ext cx="9110146" cy="7010400"/>
          </a:xfrm>
          <a:prstGeom prst="rect">
            <a:avLst/>
          </a:prstGeom>
        </p:spPr>
      </p:pic>
    </p:spTree>
    <p:extLst>
      <p:ext uri="{BB962C8B-B14F-4D97-AF65-F5344CB8AC3E}">
        <p14:creationId xmlns:p14="http://schemas.microsoft.com/office/powerpoint/2010/main" val="5496580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371601"/>
            <a:ext cx="8382000" cy="5658386"/>
          </a:xfrm>
          <a:prstGeom prst="rect">
            <a:avLst/>
          </a:prstGeom>
        </p:spPr>
        <p:txBody>
          <a:bodyPr wrap="square">
            <a:spAutoFit/>
          </a:bodyPr>
          <a:lstStyle/>
          <a:p>
            <a:r>
              <a:rPr lang="en-US" sz="2400" dirty="0"/>
              <a:t>Take the VIA Signature Strengths questionnaire to determine your top three signature strengths:</a:t>
            </a:r>
          </a:p>
          <a:p>
            <a:r>
              <a:rPr lang="en-US" sz="2400" dirty="0">
                <a:hlinkClick r:id="rId2"/>
              </a:rPr>
              <a:t>http://www.authentichappiness.sas.upenn.edu/Default.aspx</a:t>
            </a:r>
            <a:endParaRPr lang="en-US" sz="2400" dirty="0"/>
          </a:p>
          <a:p>
            <a:r>
              <a:rPr lang="en-US" sz="2400" dirty="0"/>
              <a:t>(Note: you will have to register on the Authentic Happiness website first to take the test.  This is a short form that should take only a few minutes to complete).</a:t>
            </a:r>
          </a:p>
          <a:p>
            <a:endParaRPr lang="en-US" sz="2400" b="1" dirty="0">
              <a:solidFill>
                <a:srgbClr val="C00000"/>
              </a:solidFill>
            </a:endParaRPr>
          </a:p>
          <a:p>
            <a:r>
              <a:rPr lang="en-US" sz="2400" b="1" dirty="0" smtClean="0">
                <a:solidFill>
                  <a:srgbClr val="C00000"/>
                </a:solidFill>
              </a:rPr>
              <a:t>Application </a:t>
            </a:r>
            <a:r>
              <a:rPr lang="en-US" sz="2400" b="1" dirty="0">
                <a:solidFill>
                  <a:srgbClr val="C00000"/>
                </a:solidFill>
              </a:rPr>
              <a:t>– have students take the VIA Character Strengths and Virtues online assessment (free) and discuss results in small groups. Then, students can write and present to the class (or create a class blog or YouTube video) on a topic like: in what ways do my signature strengths contribute to my happiness?</a:t>
            </a:r>
          </a:p>
          <a:p>
            <a:endParaRPr lang="en-US" sz="2400" b="1" dirty="0">
              <a:solidFill>
                <a:srgbClr val="C00000"/>
              </a:solidFill>
            </a:endParaRPr>
          </a:p>
        </p:txBody>
      </p:sp>
      <p:pic>
        <p:nvPicPr>
          <p:cNvPr id="2050" name="Picture 2" descr="http://i.ixnp.com/images/v6.51/t.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9975" y="228600"/>
            <a:ext cx="9525" cy="95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a:xfrm flipV="1">
            <a:off x="685800" y="381000"/>
            <a:ext cx="8001000" cy="838200"/>
          </a:xfrm>
        </p:spPr>
        <p:txBody>
          <a:bodyPr>
            <a:normAutofit fontScale="90000"/>
          </a:bodyPr>
          <a:lstStyle/>
          <a:p>
            <a:r>
              <a:rPr lang="en-US" sz="3600" b="1" u="sng" dirty="0" smtClean="0">
                <a:solidFill>
                  <a:srgbClr val="C00000"/>
                </a:solidFill>
              </a:rPr>
              <a:t/>
            </a:r>
            <a:br>
              <a:rPr lang="en-US" sz="3600" b="1" u="sng" dirty="0" smtClean="0">
                <a:solidFill>
                  <a:srgbClr val="C00000"/>
                </a:solidFill>
              </a:rPr>
            </a:br>
            <a:endParaRPr lang="en-US" dirty="0"/>
          </a:p>
        </p:txBody>
      </p:sp>
      <p:sp>
        <p:nvSpPr>
          <p:cNvPr id="7" name="Content Placeholder 6"/>
          <p:cNvSpPr>
            <a:spLocks noGrp="1"/>
          </p:cNvSpPr>
          <p:nvPr>
            <p:ph idx="1"/>
          </p:nvPr>
        </p:nvSpPr>
        <p:spPr/>
        <p:txBody>
          <a:bodyPr/>
          <a:lstStyle/>
          <a:p>
            <a:pPr marL="0" indent="0">
              <a:buNone/>
            </a:pPr>
            <a:r>
              <a:rPr lang="en-US" dirty="0" smtClean="0"/>
              <a:t> </a:t>
            </a:r>
            <a:endParaRPr lang="en-US" dirty="0"/>
          </a:p>
        </p:txBody>
      </p:sp>
      <p:sp>
        <p:nvSpPr>
          <p:cNvPr id="3" name="TextBox 2"/>
          <p:cNvSpPr txBox="1"/>
          <p:nvPr/>
        </p:nvSpPr>
        <p:spPr>
          <a:xfrm>
            <a:off x="1752600" y="685800"/>
            <a:ext cx="6451266" cy="523220"/>
          </a:xfrm>
          <a:prstGeom prst="rect">
            <a:avLst/>
          </a:prstGeom>
          <a:noFill/>
        </p:spPr>
        <p:txBody>
          <a:bodyPr wrap="square" rtlCol="0">
            <a:spAutoFit/>
          </a:bodyPr>
          <a:lstStyle/>
          <a:p>
            <a:pPr algn="ctr"/>
            <a:r>
              <a:rPr lang="en-US" sz="2800" b="1" u="sng" dirty="0">
                <a:solidFill>
                  <a:srgbClr val="C00000"/>
                </a:solidFill>
              </a:rPr>
              <a:t>Character Strengths and Virtues</a:t>
            </a:r>
            <a:endParaRPr lang="en-US" sz="2800" dirty="0"/>
          </a:p>
        </p:txBody>
      </p:sp>
    </p:spTree>
    <p:extLst>
      <p:ext uri="{BB962C8B-B14F-4D97-AF65-F5344CB8AC3E}">
        <p14:creationId xmlns:p14="http://schemas.microsoft.com/office/powerpoint/2010/main" val="24127230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normAutofit fontScale="90000"/>
          </a:bodyPr>
          <a:lstStyle/>
          <a:p>
            <a:pPr algn="ct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endParaRPr lang="en-US" sz="3200" dirty="0"/>
          </a:p>
        </p:txBody>
      </p:sp>
      <p:sp>
        <p:nvSpPr>
          <p:cNvPr id="3" name="Content Placeholder 2"/>
          <p:cNvSpPr>
            <a:spLocks noGrp="1"/>
          </p:cNvSpPr>
          <p:nvPr>
            <p:ph idx="1"/>
          </p:nvPr>
        </p:nvSpPr>
        <p:spPr>
          <a:xfrm>
            <a:off x="381000" y="1981200"/>
            <a:ext cx="8229600" cy="4495800"/>
          </a:xfrm>
        </p:spPr>
        <p:txBody>
          <a:bodyPr>
            <a:normAutofit fontScale="77500" lnSpcReduction="20000"/>
          </a:bodyPr>
          <a:lstStyle/>
          <a:p>
            <a:endParaRPr lang="en-US" sz="1400" b="1" dirty="0" smtClean="0"/>
          </a:p>
          <a:p>
            <a:r>
              <a:rPr lang="en-US" sz="2400" b="1" dirty="0" smtClean="0"/>
              <a:t>What </a:t>
            </a:r>
            <a:r>
              <a:rPr lang="en-US" sz="2400" b="1" dirty="0"/>
              <a:t>affects happiness the most</a:t>
            </a:r>
            <a:r>
              <a:rPr lang="en-US" sz="2400" b="1" dirty="0" smtClean="0"/>
              <a:t>?</a:t>
            </a:r>
          </a:p>
          <a:p>
            <a:r>
              <a:rPr lang="en-US" sz="2400" b="1" dirty="0"/>
              <a:t> </a:t>
            </a:r>
            <a:r>
              <a:rPr lang="en-US" sz="2400" b="1" dirty="0" smtClean="0"/>
              <a:t>Can we </a:t>
            </a:r>
            <a:r>
              <a:rPr lang="en-US" sz="2400" b="1" dirty="0"/>
              <a:t>arrive at some measure of </a:t>
            </a:r>
            <a:r>
              <a:rPr lang="en-US" sz="2400" b="1" dirty="0" smtClean="0"/>
              <a:t>happiness—</a:t>
            </a:r>
            <a:r>
              <a:rPr lang="en-US" sz="2400" b="1" dirty="0" err="1" smtClean="0"/>
              <a:t>Diener</a:t>
            </a:r>
            <a:r>
              <a:rPr lang="en-US" sz="2400" b="1" dirty="0" smtClean="0"/>
              <a:t> </a:t>
            </a:r>
            <a:r>
              <a:rPr lang="en-US" sz="2400" b="1" dirty="0"/>
              <a:t>labels it “Subjective Well being</a:t>
            </a:r>
            <a:r>
              <a:rPr lang="en-US" sz="2400" b="1" dirty="0" smtClean="0"/>
              <a:t>” -  </a:t>
            </a:r>
            <a:r>
              <a:rPr lang="en-US" sz="2400" b="1" dirty="0"/>
              <a:t>simply by asking someone: are you happy?  </a:t>
            </a:r>
            <a:endParaRPr lang="en-US" sz="2400" b="1" dirty="0" smtClean="0"/>
          </a:p>
          <a:p>
            <a:r>
              <a:rPr lang="en-US" sz="2400" b="1" dirty="0" smtClean="0"/>
              <a:t>According to </a:t>
            </a:r>
            <a:r>
              <a:rPr lang="en-US" sz="2400" b="1" dirty="0" err="1" smtClean="0"/>
              <a:t>Diener</a:t>
            </a:r>
            <a:r>
              <a:rPr lang="en-US" sz="2400" b="1" dirty="0"/>
              <a:t> there are </a:t>
            </a:r>
            <a:r>
              <a:rPr lang="en-US" sz="2400" b="1" dirty="0" smtClean="0"/>
              <a:t> </a:t>
            </a:r>
            <a:r>
              <a:rPr lang="en-US" sz="2400" b="1" dirty="0"/>
              <a:t>three major components to </a:t>
            </a:r>
            <a:r>
              <a:rPr lang="en-US" sz="2400" b="1" dirty="0" smtClean="0"/>
              <a:t>SWB. Explain what they are. </a:t>
            </a:r>
            <a:endParaRPr lang="en-US" sz="2400" b="1" dirty="0"/>
          </a:p>
          <a:p>
            <a:r>
              <a:rPr lang="en-US" sz="2400" b="1" dirty="0" smtClean="0"/>
              <a:t>How </a:t>
            </a:r>
            <a:r>
              <a:rPr lang="en-US" sz="2400" b="1" dirty="0"/>
              <a:t>would you rate your happiness on a scale of 1-10?  Are you satisfied with your life as a whole? </a:t>
            </a:r>
            <a:endParaRPr lang="en-US" sz="2400" b="1" dirty="0" smtClean="0"/>
          </a:p>
          <a:p>
            <a:r>
              <a:rPr lang="en-US" sz="2400" b="1" dirty="0"/>
              <a:t> Is it really true that people are happy simply because they say or think they are</a:t>
            </a:r>
            <a:r>
              <a:rPr lang="en-US" sz="2400" b="1" dirty="0" smtClean="0"/>
              <a:t>?</a:t>
            </a:r>
          </a:p>
          <a:p>
            <a:endParaRPr lang="en-US" sz="2400" b="1" dirty="0"/>
          </a:p>
          <a:p>
            <a:r>
              <a:rPr lang="en-US" sz="2400" b="1" dirty="0" smtClean="0">
                <a:solidFill>
                  <a:srgbClr val="FF0000"/>
                </a:solidFill>
              </a:rPr>
              <a:t>Read the selection in the History of Happiness links on Ed </a:t>
            </a:r>
            <a:r>
              <a:rPr lang="en-US" sz="2400" b="1" dirty="0" err="1" smtClean="0">
                <a:solidFill>
                  <a:srgbClr val="FF0000"/>
                </a:solidFill>
              </a:rPr>
              <a:t>Diener</a:t>
            </a:r>
            <a:r>
              <a:rPr lang="en-US" sz="2400" b="1" dirty="0" smtClean="0">
                <a:solidFill>
                  <a:srgbClr val="FF0000"/>
                </a:solidFill>
              </a:rPr>
              <a:t> to answer </a:t>
            </a:r>
            <a:r>
              <a:rPr lang="en-US" sz="2400" b="1" dirty="0">
                <a:solidFill>
                  <a:srgbClr val="FF0000"/>
                </a:solidFill>
              </a:rPr>
              <a:t>these </a:t>
            </a:r>
            <a:r>
              <a:rPr lang="en-US" sz="2400" b="1" dirty="0" smtClean="0">
                <a:solidFill>
                  <a:srgbClr val="FF0000"/>
                </a:solidFill>
              </a:rPr>
              <a:t>questions</a:t>
            </a:r>
          </a:p>
          <a:p>
            <a:endParaRPr lang="en-US" sz="2400" b="1" dirty="0"/>
          </a:p>
          <a:p>
            <a:r>
              <a:rPr lang="en-US" sz="2400" b="1" dirty="0" smtClean="0">
                <a:hlinkClick r:id="rId2"/>
              </a:rPr>
              <a:t>http</a:t>
            </a:r>
            <a:r>
              <a:rPr lang="en-US" sz="2400" b="1" dirty="0">
                <a:hlinkClick r:id="rId2"/>
              </a:rPr>
              <a:t>://</a:t>
            </a:r>
            <a:r>
              <a:rPr lang="en-US" sz="2400" b="1" dirty="0" smtClean="0">
                <a:hlinkClick r:id="rId2"/>
              </a:rPr>
              <a:t>www.pursuit-of-happiness.org/history-of-happiness/ed-diener</a:t>
            </a:r>
            <a:r>
              <a:rPr lang="en-US" sz="2400" b="1" dirty="0" smtClean="0"/>
              <a:t>/</a:t>
            </a:r>
          </a:p>
          <a:p>
            <a:pPr marL="0" indent="0">
              <a:buNone/>
            </a:pPr>
            <a:endParaRPr lang="en-US" sz="2400" b="1" dirty="0"/>
          </a:p>
          <a:p>
            <a:endParaRPr lang="en-US" sz="2400" b="1" dirty="0" smtClean="0"/>
          </a:p>
          <a:p>
            <a:pPr marL="0" indent="0">
              <a:buNone/>
            </a:pPr>
            <a:endParaRPr lang="en-US" sz="2400" dirty="0"/>
          </a:p>
        </p:txBody>
      </p:sp>
      <p:sp>
        <p:nvSpPr>
          <p:cNvPr id="5" name="TextBox 4"/>
          <p:cNvSpPr txBox="1"/>
          <p:nvPr/>
        </p:nvSpPr>
        <p:spPr>
          <a:xfrm>
            <a:off x="1219200" y="609600"/>
            <a:ext cx="6934200" cy="1354217"/>
          </a:xfrm>
          <a:prstGeom prst="rect">
            <a:avLst/>
          </a:prstGeom>
          <a:noFill/>
        </p:spPr>
        <p:txBody>
          <a:bodyPr wrap="square" rtlCol="0">
            <a:spAutoFit/>
          </a:bodyPr>
          <a:lstStyle/>
          <a:p>
            <a:pPr algn="ctr"/>
            <a:r>
              <a:rPr lang="en-US" sz="3200" b="1" u="sng" dirty="0"/>
              <a:t>Subjective Well Being</a:t>
            </a:r>
            <a:r>
              <a:rPr lang="en-US" sz="3200" b="1" dirty="0"/>
              <a:t/>
            </a:r>
            <a:br>
              <a:rPr lang="en-US" sz="3200" b="1" dirty="0"/>
            </a:br>
            <a:r>
              <a:rPr lang="en-US" sz="3200" dirty="0">
                <a:solidFill>
                  <a:srgbClr val="FF0000"/>
                </a:solidFill>
              </a:rPr>
              <a:t> </a:t>
            </a:r>
            <a:r>
              <a:rPr lang="en-US" sz="3200" dirty="0" err="1">
                <a:solidFill>
                  <a:srgbClr val="FF0000"/>
                </a:solidFill>
              </a:rPr>
              <a:t>Diener</a:t>
            </a:r>
            <a:r>
              <a:rPr lang="en-US" sz="3200" dirty="0">
                <a:solidFill>
                  <a:srgbClr val="FF0000"/>
                </a:solidFill>
              </a:rPr>
              <a:t> on Happiness</a:t>
            </a:r>
            <a:r>
              <a:rPr lang="en-US" sz="1600" dirty="0"/>
              <a:t/>
            </a:r>
            <a:br>
              <a:rPr lang="en-US" sz="1600" dirty="0"/>
            </a:br>
            <a:endParaRPr lang="en-US" dirty="0"/>
          </a:p>
        </p:txBody>
      </p:sp>
    </p:spTree>
    <p:extLst>
      <p:ext uri="{BB962C8B-B14F-4D97-AF65-F5344CB8AC3E}">
        <p14:creationId xmlns:p14="http://schemas.microsoft.com/office/powerpoint/2010/main" val="3935013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d Diener on Happiness — Pursuit of Happiness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2944" y="381000"/>
            <a:ext cx="7010400" cy="4805001"/>
          </a:xfrm>
          <a:prstGeom prst="rect">
            <a:avLst/>
          </a:prstGeom>
        </p:spPr>
      </p:pic>
      <p:sp>
        <p:nvSpPr>
          <p:cNvPr id="7" name="TextBox 6"/>
          <p:cNvSpPr txBox="1"/>
          <p:nvPr/>
        </p:nvSpPr>
        <p:spPr>
          <a:xfrm>
            <a:off x="405244" y="5869770"/>
            <a:ext cx="8305800" cy="369332"/>
          </a:xfrm>
          <a:prstGeom prst="rect">
            <a:avLst/>
          </a:prstGeom>
          <a:noFill/>
        </p:spPr>
        <p:txBody>
          <a:bodyPr wrap="square" rtlCol="0">
            <a:spAutoFit/>
          </a:bodyPr>
          <a:lstStyle/>
          <a:p>
            <a:endParaRPr lang="en-US" dirty="0"/>
          </a:p>
        </p:txBody>
      </p:sp>
      <p:sp>
        <p:nvSpPr>
          <p:cNvPr id="8" name="TextBox 7"/>
          <p:cNvSpPr txBox="1"/>
          <p:nvPr/>
        </p:nvSpPr>
        <p:spPr>
          <a:xfrm>
            <a:off x="533400" y="5334000"/>
            <a:ext cx="8101444" cy="1200329"/>
          </a:xfrm>
          <a:prstGeom prst="rect">
            <a:avLst/>
          </a:prstGeom>
          <a:noFill/>
        </p:spPr>
        <p:txBody>
          <a:bodyPr wrap="square" rtlCol="0">
            <a:spAutoFit/>
          </a:bodyPr>
          <a:lstStyle/>
          <a:p>
            <a:r>
              <a:rPr lang="en-US" sz="2400" b="1" dirty="0" smtClean="0"/>
              <a:t>Find out more about Ed </a:t>
            </a:r>
            <a:r>
              <a:rPr lang="en-US" sz="2400" b="1" dirty="0" err="1" smtClean="0"/>
              <a:t>Deiner’s</a:t>
            </a:r>
            <a:r>
              <a:rPr lang="en-US" sz="2400" b="1" dirty="0" smtClean="0"/>
              <a:t> research by visiting </a:t>
            </a:r>
            <a:r>
              <a:rPr lang="en-US" sz="2400" b="1" dirty="0" smtClean="0">
                <a:solidFill>
                  <a:srgbClr val="0070C0"/>
                </a:solidFill>
                <a:hlinkClick r:id="rId4"/>
              </a:rPr>
              <a:t>http</a:t>
            </a:r>
            <a:r>
              <a:rPr lang="en-US" sz="2400" b="1" dirty="0">
                <a:solidFill>
                  <a:srgbClr val="0070C0"/>
                </a:solidFill>
                <a:hlinkClick r:id="rId4"/>
              </a:rPr>
              <a:t>://internal.psychology.illinois.edu/~</a:t>
            </a:r>
            <a:r>
              <a:rPr lang="en-US" sz="2400" b="1" dirty="0" smtClean="0">
                <a:solidFill>
                  <a:srgbClr val="0070C0"/>
                </a:solidFill>
                <a:hlinkClick r:id="rId4"/>
              </a:rPr>
              <a:t>ediener/</a:t>
            </a:r>
            <a:endParaRPr lang="en-US" sz="2400" b="1" dirty="0" smtClean="0">
              <a:solidFill>
                <a:srgbClr val="0070C0"/>
              </a:solidFill>
            </a:endParaRPr>
          </a:p>
          <a:p>
            <a:endParaRPr lang="en-US" sz="2400" b="1" dirty="0">
              <a:solidFill>
                <a:srgbClr val="0070C0"/>
              </a:solidFill>
            </a:endParaRPr>
          </a:p>
        </p:txBody>
      </p:sp>
    </p:spTree>
    <p:extLst>
      <p:ext uri="{BB962C8B-B14F-4D97-AF65-F5344CB8AC3E}">
        <p14:creationId xmlns:p14="http://schemas.microsoft.com/office/powerpoint/2010/main" val="35623541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474893"/>
            <a:ext cx="4572000" cy="369332"/>
          </a:xfrm>
          <a:prstGeom prst="rect">
            <a:avLst/>
          </a:prstGeom>
        </p:spPr>
        <p:txBody>
          <a:bodyPr>
            <a:spAutoFit/>
          </a:bodyPr>
          <a:lstStyle/>
          <a:p>
            <a:pPr algn="just">
              <a:tabLst>
                <a:tab pos="5943600" algn="l"/>
              </a:tabLst>
            </a:pPr>
            <a:r>
              <a:rPr lang="en-US" b="1" dirty="0">
                <a:solidFill>
                  <a:srgbClr val="800080"/>
                </a:solidFill>
                <a:latin typeface="Times New Roman"/>
                <a:ea typeface="Times New Roman"/>
              </a:rPr>
              <a:t> </a:t>
            </a:r>
            <a:endParaRPr lang="en-US" sz="2800" dirty="0">
              <a:latin typeface="Times New Roman"/>
              <a:ea typeface="Times New Roman"/>
            </a:endParaRPr>
          </a:p>
        </p:txBody>
      </p:sp>
      <p:sp>
        <p:nvSpPr>
          <p:cNvPr id="3" name="Title 2"/>
          <p:cNvSpPr>
            <a:spLocks noGrp="1"/>
          </p:cNvSpPr>
          <p:nvPr>
            <p:ph type="title"/>
          </p:nvPr>
        </p:nvSpPr>
        <p:spPr/>
        <p:txBody>
          <a:bodyPr>
            <a:normAutofit/>
          </a:bodyPr>
          <a:lstStyle/>
          <a:p>
            <a:r>
              <a:rPr lang="en-US" sz="4000" b="1" dirty="0" smtClean="0">
                <a:solidFill>
                  <a:schemeClr val="accent6">
                    <a:lumMod val="75000"/>
                  </a:schemeClr>
                </a:solidFill>
                <a:latin typeface="Arial Black" pitchFamily="34" charset="0"/>
              </a:rPr>
              <a:t>Wikis and Blogs</a:t>
            </a:r>
            <a:endParaRPr lang="en-US" sz="4000" b="1" dirty="0">
              <a:solidFill>
                <a:schemeClr val="accent6">
                  <a:lumMod val="75000"/>
                </a:schemeClr>
              </a:solidFill>
              <a:latin typeface="Arial Black" pitchFamily="34" charset="0"/>
            </a:endParaRPr>
          </a:p>
        </p:txBody>
      </p:sp>
      <p:sp>
        <p:nvSpPr>
          <p:cNvPr id="4" name="Content Placeholder 3"/>
          <p:cNvSpPr>
            <a:spLocks noGrp="1"/>
          </p:cNvSpPr>
          <p:nvPr>
            <p:ph idx="1"/>
          </p:nvPr>
        </p:nvSpPr>
        <p:spPr/>
        <p:txBody>
          <a:bodyPr>
            <a:normAutofit fontScale="77500" lnSpcReduction="20000"/>
          </a:bodyPr>
          <a:lstStyle/>
          <a:p>
            <a:r>
              <a:rPr lang="en-US" b="1" dirty="0" smtClean="0">
                <a:solidFill>
                  <a:schemeClr val="accent3">
                    <a:lumMod val="50000"/>
                  </a:schemeClr>
                </a:solidFill>
              </a:rPr>
              <a:t>Students can work on projects together and they can be posted on a Wiki which can be used in the classroom or individually by students at home. </a:t>
            </a:r>
            <a:endParaRPr lang="en-US" b="1" dirty="0" smtClean="0">
              <a:solidFill>
                <a:schemeClr val="accent3">
                  <a:lumMod val="50000"/>
                </a:schemeClr>
              </a:solidFill>
            </a:endParaRPr>
          </a:p>
          <a:p>
            <a:pPr marL="68580" indent="0">
              <a:buNone/>
            </a:pPr>
            <a:endParaRPr lang="en-US" b="1" dirty="0" smtClean="0">
              <a:solidFill>
                <a:schemeClr val="accent3">
                  <a:lumMod val="50000"/>
                </a:schemeClr>
              </a:solidFill>
            </a:endParaRPr>
          </a:p>
          <a:p>
            <a:r>
              <a:rPr lang="en-US" b="1" dirty="0" smtClean="0">
                <a:solidFill>
                  <a:schemeClr val="accent3">
                    <a:lumMod val="50000"/>
                  </a:schemeClr>
                </a:solidFill>
              </a:rPr>
              <a:t>Blogs can be used for discussion outside of the classroom, and students can post questions and comments related to topics being covered in lessons</a:t>
            </a:r>
            <a:r>
              <a:rPr lang="en-US" dirty="0" smtClean="0"/>
              <a:t>. </a:t>
            </a:r>
          </a:p>
          <a:p>
            <a:endParaRPr lang="en-US" dirty="0"/>
          </a:p>
          <a:p>
            <a:r>
              <a:rPr lang="en-US" sz="2300" b="1" dirty="0">
                <a:solidFill>
                  <a:schemeClr val="tx1"/>
                </a:solidFill>
                <a:hlinkClick r:id="rId2"/>
              </a:rPr>
              <a:t>http://</a:t>
            </a:r>
            <a:r>
              <a:rPr lang="en-US" sz="2300" b="1" dirty="0" smtClean="0">
                <a:solidFill>
                  <a:schemeClr val="tx1"/>
                </a:solidFill>
                <a:hlinkClick r:id="rId2"/>
              </a:rPr>
              <a:t>getpsyched.wikispaces.com/Project+Happiness</a:t>
            </a:r>
            <a:endParaRPr lang="en-US" sz="2300" b="1" dirty="0" smtClean="0">
              <a:solidFill>
                <a:schemeClr val="tx1"/>
              </a:solidFill>
            </a:endParaRPr>
          </a:p>
          <a:p>
            <a:endParaRPr lang="en-US" sz="2400" dirty="0"/>
          </a:p>
          <a:p>
            <a:r>
              <a:rPr lang="en-US" sz="2400" b="1" dirty="0" smtClean="0">
                <a:solidFill>
                  <a:schemeClr val="accent3">
                    <a:lumMod val="50000"/>
                  </a:schemeClr>
                </a:solidFill>
              </a:rPr>
              <a:t>This is a page from my Wiki that I used with Psychology students in my AP Psychology class after exams were over</a:t>
            </a:r>
            <a:endParaRPr lang="en-US" sz="2400" b="1" dirty="0">
              <a:solidFill>
                <a:schemeClr val="accent3">
                  <a:lumMod val="50000"/>
                </a:schemeClr>
              </a:solidFill>
            </a:endParaRPr>
          </a:p>
        </p:txBody>
      </p:sp>
    </p:spTree>
    <p:extLst>
      <p:ext uri="{BB962C8B-B14F-4D97-AF65-F5344CB8AC3E}">
        <p14:creationId xmlns:p14="http://schemas.microsoft.com/office/powerpoint/2010/main" val="20966323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etPsyched - Project Happiness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04799"/>
            <a:ext cx="8077200" cy="4348363"/>
          </a:xfrm>
          <a:prstGeom prst="rect">
            <a:avLst/>
          </a:prstGeom>
        </p:spPr>
      </p:pic>
      <p:sp>
        <p:nvSpPr>
          <p:cNvPr id="6" name="TextBox 5"/>
          <p:cNvSpPr txBox="1"/>
          <p:nvPr/>
        </p:nvSpPr>
        <p:spPr>
          <a:xfrm>
            <a:off x="609600" y="4724400"/>
            <a:ext cx="8166370" cy="1754326"/>
          </a:xfrm>
          <a:prstGeom prst="rect">
            <a:avLst/>
          </a:prstGeom>
          <a:noFill/>
        </p:spPr>
        <p:txBody>
          <a:bodyPr wrap="square" rtlCol="0">
            <a:spAutoFit/>
          </a:bodyPr>
          <a:lstStyle/>
          <a:p>
            <a:r>
              <a:rPr lang="en-US" dirty="0" smtClean="0">
                <a:hlinkClick r:id="rId3"/>
              </a:rPr>
              <a:t>D</a:t>
            </a:r>
            <a:r>
              <a:rPr lang="en-US" u="sng" dirty="0" smtClean="0">
                <a:hlinkClick r:id="rId3"/>
              </a:rPr>
              <a:t>r. David Myers  Hope College</a:t>
            </a:r>
          </a:p>
          <a:p>
            <a:r>
              <a:rPr lang="en-US" u="sng" dirty="0" smtClean="0">
                <a:hlinkClick r:id="rId3"/>
              </a:rPr>
              <a:t>Articles on Happiness</a:t>
            </a:r>
            <a:endParaRPr lang="en-US" dirty="0" smtClean="0">
              <a:hlinkClick r:id="rId3"/>
            </a:endParaRPr>
          </a:p>
          <a:p>
            <a:endParaRPr lang="en-US" dirty="0">
              <a:hlinkClick r:id="rId3"/>
            </a:endParaRPr>
          </a:p>
          <a:p>
            <a:r>
              <a:rPr lang="en-US" dirty="0" smtClean="0">
                <a:hlinkClick r:id="rId3"/>
              </a:rPr>
              <a:t>http</a:t>
            </a:r>
            <a:r>
              <a:rPr lang="en-US" dirty="0">
                <a:hlinkClick r:id="rId3"/>
              </a:rPr>
              <a:t>://</a:t>
            </a:r>
            <a:r>
              <a:rPr lang="en-US" dirty="0" smtClean="0">
                <a:hlinkClick r:id="rId3"/>
              </a:rPr>
              <a:t>www.davidmyers.org/Brix?pageID=47</a:t>
            </a:r>
            <a:endParaRPr lang="en-US" dirty="0" smtClean="0"/>
          </a:p>
          <a:p>
            <a:endParaRPr lang="en-US" dirty="0"/>
          </a:p>
          <a:p>
            <a:endParaRPr lang="en-US" dirty="0"/>
          </a:p>
        </p:txBody>
      </p:sp>
    </p:spTree>
    <p:extLst>
      <p:ext uri="{BB962C8B-B14F-4D97-AF65-F5344CB8AC3E}">
        <p14:creationId xmlns:p14="http://schemas.microsoft.com/office/powerpoint/2010/main" val="26820939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762000"/>
          </a:xfrm>
        </p:spPr>
        <p:txBody>
          <a:bodyPr>
            <a:normAutofit/>
          </a:bodyPr>
          <a:lstStyle/>
          <a:p>
            <a:pPr algn="ctr"/>
            <a:r>
              <a:rPr lang="en-US" i="1" dirty="0">
                <a:solidFill>
                  <a:schemeClr val="accent6">
                    <a:lumMod val="75000"/>
                  </a:schemeClr>
                </a:solidFill>
                <a:latin typeface="Arial Black" pitchFamily="34" charset="0"/>
              </a:rPr>
              <a:t>Get Psyched </a:t>
            </a:r>
            <a:r>
              <a:rPr lang="en-US" dirty="0">
                <a:solidFill>
                  <a:schemeClr val="accent6">
                    <a:lumMod val="75000"/>
                  </a:schemeClr>
                </a:solidFill>
                <a:latin typeface="Arial Black" pitchFamily="34" charset="0"/>
              </a:rPr>
              <a:t>Wiki </a:t>
            </a:r>
            <a:endParaRPr lang="en-US" sz="4000" dirty="0">
              <a:solidFill>
                <a:schemeClr val="accent6">
                  <a:lumMod val="75000"/>
                </a:schemeClr>
              </a:solidFill>
              <a:latin typeface="Arial Black" pitchFamily="34" charset="0"/>
            </a:endParaRPr>
          </a:p>
        </p:txBody>
      </p:sp>
      <p:sp>
        <p:nvSpPr>
          <p:cNvPr id="3" name="Content Placeholder 2"/>
          <p:cNvSpPr>
            <a:spLocks noGrp="1"/>
          </p:cNvSpPr>
          <p:nvPr>
            <p:ph idx="1"/>
          </p:nvPr>
        </p:nvSpPr>
        <p:spPr>
          <a:xfrm>
            <a:off x="533400" y="1143000"/>
            <a:ext cx="8001000" cy="5257800"/>
          </a:xfrm>
        </p:spPr>
        <p:txBody>
          <a:bodyPr>
            <a:normAutofit fontScale="70000" lnSpcReduction="20000"/>
          </a:bodyPr>
          <a:lstStyle/>
          <a:p>
            <a:r>
              <a:rPr lang="en-US" dirty="0"/>
              <a:t>Open the link under the </a:t>
            </a:r>
            <a:r>
              <a:rPr lang="en-US" b="1" dirty="0"/>
              <a:t>Science of Happiness </a:t>
            </a:r>
            <a:r>
              <a:rPr lang="en-US" dirty="0"/>
              <a:t>and read about one of the individuals highlighted and write a formal summary, or make a </a:t>
            </a:r>
            <a:r>
              <a:rPr lang="en-US" dirty="0" smtClean="0"/>
              <a:t>PowerPoint presentation </a:t>
            </a:r>
            <a:r>
              <a:rPr lang="en-US" dirty="0"/>
              <a:t>you can share with the class on the information you have read.</a:t>
            </a:r>
            <a:br>
              <a:rPr lang="en-US" dirty="0"/>
            </a:br>
            <a:r>
              <a:rPr lang="en-US" dirty="0"/>
              <a:t/>
            </a:r>
            <a:br>
              <a:rPr lang="en-US" dirty="0"/>
            </a:br>
            <a:r>
              <a:rPr lang="en-US" dirty="0"/>
              <a:t>After the AP test is over , during the month of JUNE I hope you will participate in the research project we will be doing. You can survey individuals , make a video to put on this website and/or on the Happiness Facebook page, or you can participate in the research being conducted by the U of Penn by Dr. Seligman. </a:t>
            </a:r>
            <a:br>
              <a:rPr lang="en-US" dirty="0"/>
            </a:br>
            <a:r>
              <a:rPr lang="en-US" dirty="0"/>
              <a:t/>
            </a:r>
            <a:br>
              <a:rPr lang="en-US" dirty="0"/>
            </a:br>
            <a:r>
              <a:rPr lang="en-US" b="1" dirty="0"/>
              <a:t>III The Positive Psychology Center </a:t>
            </a:r>
            <a:r>
              <a:rPr lang="en-US" dirty="0"/>
              <a:t>at the University of Penn </a:t>
            </a:r>
            <a:endParaRPr lang="en-US" dirty="0" smtClean="0"/>
          </a:p>
          <a:p>
            <a:r>
              <a:rPr lang="en-US" dirty="0" smtClean="0"/>
              <a:t> </a:t>
            </a:r>
            <a:r>
              <a:rPr lang="en-US" dirty="0"/>
              <a:t/>
            </a:r>
            <a:br>
              <a:rPr lang="en-US" dirty="0"/>
            </a:br>
            <a:r>
              <a:rPr lang="en-US" b="1" dirty="0"/>
              <a:t>Positive Psychology :</a:t>
            </a:r>
            <a:r>
              <a:rPr lang="en-US" dirty="0">
                <a:hlinkClick r:id="rId2"/>
              </a:rPr>
              <a:t>**Readings and Videos on Positive Psychology U of Penn</a:t>
            </a:r>
            <a:r>
              <a:rPr lang="en-US" dirty="0" smtClean="0">
                <a:hlinkClick r:id="rId2"/>
              </a:rPr>
              <a:t>**</a:t>
            </a:r>
            <a:endParaRPr lang="en-US" dirty="0" smtClean="0"/>
          </a:p>
          <a:p>
            <a:r>
              <a:rPr lang="en-US" dirty="0"/>
              <a:t/>
            </a:r>
            <a:br>
              <a:rPr lang="en-US" dirty="0"/>
            </a:br>
            <a:r>
              <a:rPr lang="en-US" dirty="0"/>
              <a:t>Take one of the </a:t>
            </a:r>
            <a:r>
              <a:rPr lang="en-US" b="1" dirty="0"/>
              <a:t>Positive Psychology Questionnaires:</a:t>
            </a:r>
            <a:r>
              <a:rPr lang="en-US" dirty="0">
                <a:hlinkClick r:id="rId3"/>
              </a:rPr>
              <a:t>**Open this link Questionnaires**</a:t>
            </a:r>
            <a:r>
              <a:rPr lang="en-US" dirty="0"/>
              <a:t>﻿</a:t>
            </a:r>
            <a:r>
              <a:rPr lang="en-US" dirty="0" smtClean="0"/>
              <a:t>    </a:t>
            </a:r>
            <a:r>
              <a:rPr lang="en-US" dirty="0" smtClean="0">
                <a:hlinkClick r:id="rId4"/>
              </a:rPr>
              <a:t>http</a:t>
            </a:r>
            <a:r>
              <a:rPr lang="en-US" dirty="0">
                <a:hlinkClick r:id="rId4"/>
              </a:rPr>
              <a:t>://www.whatisyourhappiness.com/</a:t>
            </a:r>
            <a:r>
              <a:rPr lang="en-US" dirty="0"/>
              <a:t/>
            </a:r>
            <a:br>
              <a:rPr lang="en-US" dirty="0"/>
            </a:br>
            <a:endParaRPr lang="en-US" b="1" dirty="0"/>
          </a:p>
          <a:p>
            <a:r>
              <a:rPr lang="en-US" b="1" dirty="0" smtClean="0"/>
              <a:t>IV H-Factor </a:t>
            </a:r>
            <a:r>
              <a:rPr lang="en-US" dirty="0"/>
              <a:t>...Where is your heart? Check out this video and website that was created by Lisa </a:t>
            </a:r>
            <a:r>
              <a:rPr lang="en-US" dirty="0" err="1"/>
              <a:t>Cypers</a:t>
            </a:r>
            <a:r>
              <a:rPr lang="en-US" dirty="0"/>
              <a:t> </a:t>
            </a:r>
            <a:r>
              <a:rPr lang="en-US" dirty="0" err="1"/>
              <a:t>Kamen</a:t>
            </a:r>
            <a:r>
              <a:rPr lang="en-US" dirty="0"/>
              <a:t>. </a:t>
            </a:r>
            <a:br>
              <a:rPr lang="en-US" dirty="0"/>
            </a:br>
            <a:r>
              <a:rPr lang="en-US" dirty="0"/>
              <a:t>She has some really interesting info on her website. It might give you some ideas and resources for your research project (JUNE) </a:t>
            </a:r>
          </a:p>
        </p:txBody>
      </p:sp>
    </p:spTree>
    <p:extLst>
      <p:ext uri="{BB962C8B-B14F-4D97-AF65-F5344CB8AC3E}">
        <p14:creationId xmlns:p14="http://schemas.microsoft.com/office/powerpoint/2010/main" val="33887958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55"/>
            <a:ext cx="8229600" cy="1143000"/>
          </a:xfrm>
        </p:spPr>
        <p:txBody>
          <a:bodyPr/>
          <a:lstStyle/>
          <a:p>
            <a:pPr algn="ctr"/>
            <a:r>
              <a:rPr lang="en-US" dirty="0" smtClean="0">
                <a:solidFill>
                  <a:schemeClr val="accent6">
                    <a:lumMod val="75000"/>
                  </a:schemeClr>
                </a:solidFill>
                <a:latin typeface="Arial Black" pitchFamily="34" charset="0"/>
              </a:rPr>
              <a:t>Resources</a:t>
            </a:r>
            <a:r>
              <a:rPr lang="en-US" dirty="0" smtClean="0"/>
              <a:t> </a:t>
            </a:r>
            <a:endParaRPr lang="en-US" dirty="0"/>
          </a:p>
        </p:txBody>
      </p:sp>
      <p:sp>
        <p:nvSpPr>
          <p:cNvPr id="3" name="Content Placeholder 2"/>
          <p:cNvSpPr>
            <a:spLocks noGrp="1"/>
          </p:cNvSpPr>
          <p:nvPr>
            <p:ph idx="1"/>
          </p:nvPr>
        </p:nvSpPr>
        <p:spPr>
          <a:xfrm>
            <a:off x="457200" y="1143000"/>
            <a:ext cx="8229600" cy="5105400"/>
          </a:xfrm>
        </p:spPr>
        <p:txBody>
          <a:bodyPr>
            <a:normAutofit fontScale="70000" lnSpcReduction="20000"/>
          </a:bodyPr>
          <a:lstStyle/>
          <a:p>
            <a:r>
              <a:rPr lang="en-US" sz="3100" b="1" dirty="0" smtClean="0"/>
              <a:t>Syllabus: </a:t>
            </a:r>
            <a:r>
              <a:rPr lang="en-US" sz="3100" b="1" dirty="0"/>
              <a:t>Flourishing</a:t>
            </a:r>
          </a:p>
          <a:p>
            <a:r>
              <a:rPr lang="en-US" sz="3100" dirty="0"/>
              <a:t>Psychology 403, Professor Jon </a:t>
            </a:r>
            <a:r>
              <a:rPr lang="en-US" sz="3100" dirty="0" err="1"/>
              <a:t>Haidt</a:t>
            </a:r>
            <a:endParaRPr lang="en-US" sz="3100" dirty="0"/>
          </a:p>
          <a:p>
            <a:r>
              <a:rPr lang="en-US" sz="3100" dirty="0"/>
              <a:t>Fall 2004, University of Virginia</a:t>
            </a:r>
          </a:p>
          <a:p>
            <a:r>
              <a:rPr lang="en-US" sz="3100" dirty="0"/>
              <a:t>Wed. 9:15-11:45, Gilmer </a:t>
            </a:r>
            <a:r>
              <a:rPr lang="en-US" sz="3100" dirty="0" smtClean="0"/>
              <a:t>B001</a:t>
            </a:r>
          </a:p>
          <a:p>
            <a:r>
              <a:rPr lang="en-US" sz="2400" b="1" dirty="0">
                <a:hlinkClick r:id="rId2"/>
              </a:rPr>
              <a:t>http://</a:t>
            </a:r>
            <a:r>
              <a:rPr lang="en-US" sz="2400" b="1" dirty="0" smtClean="0">
                <a:hlinkClick r:id="rId2"/>
              </a:rPr>
              <a:t>www.ppc.sas.upenn.edu/flourishingsyllabushaidt.pdf</a:t>
            </a:r>
            <a:endParaRPr lang="en-US" sz="2400" b="1" dirty="0" smtClean="0"/>
          </a:p>
          <a:p>
            <a:endParaRPr lang="en-US" sz="2400" b="1" dirty="0"/>
          </a:p>
          <a:p>
            <a:r>
              <a:rPr lang="en-US" sz="3100" b="1" dirty="0" smtClean="0"/>
              <a:t>Syllabus: Human Flourishing</a:t>
            </a:r>
          </a:p>
          <a:p>
            <a:r>
              <a:rPr lang="en-US" sz="3100" b="1" dirty="0"/>
              <a:t>Dr. </a:t>
            </a:r>
            <a:r>
              <a:rPr lang="en-US" sz="3100" b="1" dirty="0" err="1"/>
              <a:t>Griff</a:t>
            </a:r>
            <a:r>
              <a:rPr lang="en-US" sz="3100" b="1" dirty="0"/>
              <a:t> </a:t>
            </a:r>
            <a:r>
              <a:rPr lang="en-US" sz="3100" b="1" dirty="0" err="1"/>
              <a:t>Blakewood</a:t>
            </a:r>
            <a:r>
              <a:rPr lang="en-US" sz="3100" b="1" dirty="0"/>
              <a:t>  and Dr. Rick </a:t>
            </a:r>
            <a:r>
              <a:rPr lang="en-US" sz="3100" b="1" dirty="0" smtClean="0"/>
              <a:t>Swanson  </a:t>
            </a:r>
          </a:p>
          <a:p>
            <a:r>
              <a:rPr lang="en-US" sz="3100" b="1" dirty="0" smtClean="0">
                <a:hlinkClick r:id="rId3"/>
              </a:rPr>
              <a:t>www.ucs.louisiana.edu</a:t>
            </a:r>
            <a:r>
              <a:rPr lang="en-US" sz="3100" b="1" dirty="0">
                <a:hlinkClick r:id="rId3"/>
              </a:rPr>
              <a:t>/~</a:t>
            </a:r>
            <a:r>
              <a:rPr lang="en-US" sz="3100" b="1" dirty="0" smtClean="0">
                <a:hlinkClick r:id="rId3"/>
              </a:rPr>
              <a:t>ras2777/flourishing/flourishingsyllabus.htm</a:t>
            </a:r>
            <a:endParaRPr lang="en-US" sz="3100" b="1" dirty="0" smtClean="0"/>
          </a:p>
          <a:p>
            <a:r>
              <a:rPr lang="en-US" sz="2400" dirty="0" smtClean="0"/>
              <a:t>Course </a:t>
            </a:r>
            <a:r>
              <a:rPr lang="en-US" sz="2400" dirty="0"/>
              <a:t>Description:   Ancient and modern ideas about maximum human flourishing, from Aristotle to modern psychological and philosophical theories.  Topics will include happiness, character traits and virtues such as wisdom, courage, moderation, justice, optimism, gratitude, and compassion; physical and psychological health and well-being; and creating meaningful, fulfilling activities, achievements, relationships, careers, and spirituality.  Strong experiential component in practicing elements of human flourishing.</a:t>
            </a:r>
          </a:p>
          <a:p>
            <a:endParaRPr lang="en-US" sz="2400" b="1" dirty="0"/>
          </a:p>
          <a:p>
            <a:endParaRPr lang="en-US" sz="2400" b="1" dirty="0"/>
          </a:p>
          <a:p>
            <a:endParaRPr lang="en-US" sz="2400" b="1" dirty="0"/>
          </a:p>
        </p:txBody>
      </p:sp>
    </p:spTree>
    <p:extLst>
      <p:ext uri="{BB962C8B-B14F-4D97-AF65-F5344CB8AC3E}">
        <p14:creationId xmlns:p14="http://schemas.microsoft.com/office/powerpoint/2010/main" val="29099270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pPr algn="ctr"/>
            <a:r>
              <a:rPr lang="en-US" sz="4000" b="1" dirty="0" smtClean="0">
                <a:solidFill>
                  <a:schemeClr val="accent3">
                    <a:lumMod val="75000"/>
                  </a:schemeClr>
                </a:solidFill>
              </a:rPr>
              <a:t>Other Internet </a:t>
            </a:r>
            <a:r>
              <a:rPr lang="en-US" sz="4000" b="1" dirty="0" smtClean="0">
                <a:solidFill>
                  <a:schemeClr val="accent3">
                    <a:lumMod val="75000"/>
                  </a:schemeClr>
                </a:solidFill>
              </a:rPr>
              <a:t>Resources</a:t>
            </a:r>
            <a:endParaRPr lang="en-US" sz="4000" b="1" dirty="0">
              <a:solidFill>
                <a:schemeClr val="accent3">
                  <a:lumMod val="75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The Science of Happiness  BBC News</a:t>
            </a:r>
          </a:p>
          <a:p>
            <a:pPr lvl="1">
              <a:buFont typeface="Wingdings" pitchFamily="2" charset="2"/>
              <a:buChar char="v"/>
            </a:pPr>
            <a:r>
              <a:rPr lang="en-US" dirty="0" smtClean="0">
                <a:hlinkClick r:id="rId2"/>
              </a:rPr>
              <a:t>http</a:t>
            </a:r>
            <a:r>
              <a:rPr lang="en-US" dirty="0">
                <a:hlinkClick r:id="rId2"/>
              </a:rPr>
              <a:t>://</a:t>
            </a:r>
            <a:r>
              <a:rPr lang="en-US" dirty="0" smtClean="0">
                <a:hlinkClick r:id="rId2"/>
              </a:rPr>
              <a:t>news.bbc.co.uk/2/hi/programmes/happiness_formula/4783836.stm</a:t>
            </a:r>
            <a:endParaRPr lang="en-US" dirty="0" smtClean="0"/>
          </a:p>
          <a:p>
            <a:pPr lvl="1"/>
            <a:endParaRPr lang="en-US" dirty="0"/>
          </a:p>
          <a:p>
            <a:pPr marL="457200" lvl="1" indent="0">
              <a:buNone/>
            </a:pPr>
            <a:r>
              <a:rPr lang="en-US" b="1" dirty="0">
                <a:solidFill>
                  <a:srgbClr val="FF0000"/>
                </a:solidFill>
              </a:rPr>
              <a:t>WATCH ONLINE </a:t>
            </a:r>
          </a:p>
          <a:p>
            <a:pPr lvl="1">
              <a:buFont typeface="Wingdings" pitchFamily="2" charset="2"/>
              <a:buChar char="v"/>
            </a:pPr>
            <a:r>
              <a:rPr lang="en-US" dirty="0"/>
              <a:t>What is happiness? </a:t>
            </a:r>
          </a:p>
          <a:p>
            <a:pPr lvl="1">
              <a:buFont typeface="Wingdings" pitchFamily="2" charset="2"/>
              <a:buChar char="v"/>
            </a:pPr>
            <a:r>
              <a:rPr lang="en-US" dirty="0"/>
              <a:t>Think yourself happy </a:t>
            </a:r>
          </a:p>
          <a:p>
            <a:pPr lvl="1">
              <a:buFont typeface="Wingdings" pitchFamily="2" charset="2"/>
              <a:buChar char="v"/>
            </a:pPr>
            <a:r>
              <a:rPr lang="en-US" dirty="0"/>
              <a:t>Politics of happiness </a:t>
            </a:r>
          </a:p>
          <a:p>
            <a:pPr lvl="1">
              <a:buFont typeface="Wingdings" pitchFamily="2" charset="2"/>
              <a:buChar char="v"/>
            </a:pPr>
            <a:r>
              <a:rPr lang="en-US" dirty="0"/>
              <a:t>Power of happiness </a:t>
            </a:r>
          </a:p>
          <a:p>
            <a:pPr lvl="1">
              <a:buFont typeface="Wingdings" pitchFamily="2" charset="2"/>
              <a:buChar char="v"/>
            </a:pPr>
            <a:r>
              <a:rPr lang="en-US" dirty="0"/>
              <a:t>The happiness recipe </a:t>
            </a:r>
          </a:p>
          <a:p>
            <a:pPr lvl="1">
              <a:buFont typeface="Wingdings" pitchFamily="2" charset="2"/>
              <a:buChar char="v"/>
            </a:pPr>
            <a:r>
              <a:rPr lang="en-US" dirty="0"/>
              <a:t>Happiness in Bhutan </a:t>
            </a:r>
          </a:p>
          <a:p>
            <a:pPr lvl="1">
              <a:buFont typeface="Wingdings" pitchFamily="2" charset="2"/>
              <a:buChar char="v"/>
            </a:pPr>
            <a:endParaRPr lang="en-US" dirty="0"/>
          </a:p>
          <a:p>
            <a:pPr lvl="1">
              <a:buFont typeface="Wingdings" pitchFamily="2" charset="2"/>
              <a:buChar char="v"/>
            </a:pPr>
            <a:endParaRPr lang="en-US" dirty="0"/>
          </a:p>
          <a:p>
            <a:pPr lvl="1">
              <a:buFont typeface="Wingdings" pitchFamily="2" charset="2"/>
              <a:buChar char="v"/>
            </a:pPr>
            <a:endParaRPr lang="en-US" dirty="0" smtClean="0"/>
          </a:p>
          <a:p>
            <a:endParaRPr lang="en-US" dirty="0"/>
          </a:p>
          <a:p>
            <a:endParaRPr lang="en-US" dirty="0"/>
          </a:p>
        </p:txBody>
      </p:sp>
    </p:spTree>
    <p:extLst>
      <p:ext uri="{BB962C8B-B14F-4D97-AF65-F5344CB8AC3E}">
        <p14:creationId xmlns:p14="http://schemas.microsoft.com/office/powerpoint/2010/main" val="589594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6881310" cy="1334536"/>
          </a:xfrm>
        </p:spPr>
        <p:txBody>
          <a:bodyPr>
            <a:normAutofit fontScale="90000"/>
          </a:bodyPr>
          <a:lstStyle/>
          <a:p>
            <a:pPr lvl="0"/>
            <a:r>
              <a:rPr lang="en-US" b="1" kern="1800" dirty="0" smtClean="0">
                <a:solidFill>
                  <a:srgbClr val="4495B3"/>
                </a:solidFill>
                <a:latin typeface="Times New Roman"/>
                <a:ea typeface="Times New Roman"/>
              </a:rPr>
              <a:t/>
            </a:r>
            <a:br>
              <a:rPr lang="en-US" b="1" kern="1800" dirty="0" smtClean="0">
                <a:solidFill>
                  <a:srgbClr val="4495B3"/>
                </a:solidFill>
                <a:latin typeface="Times New Roman"/>
                <a:ea typeface="Times New Roman"/>
              </a:rPr>
            </a:br>
            <a:r>
              <a:rPr lang="en-US" b="1" kern="1800" dirty="0">
                <a:solidFill>
                  <a:srgbClr val="4495B3"/>
                </a:solidFill>
                <a:latin typeface="Times New Roman"/>
                <a:ea typeface="Times New Roman"/>
              </a:rPr>
              <a:t/>
            </a:r>
            <a:br>
              <a:rPr lang="en-US" b="1" kern="1800" dirty="0">
                <a:solidFill>
                  <a:srgbClr val="4495B3"/>
                </a:solidFill>
                <a:latin typeface="Times New Roman"/>
                <a:ea typeface="Times New Roman"/>
              </a:rPr>
            </a:br>
            <a:r>
              <a:rPr lang="en-US" b="1" kern="1800" dirty="0" smtClean="0">
                <a:solidFill>
                  <a:srgbClr val="4495B3"/>
                </a:solidFill>
                <a:latin typeface="Times New Roman"/>
                <a:ea typeface="Times New Roman"/>
              </a:rPr>
              <a:t/>
            </a:r>
            <a:br>
              <a:rPr lang="en-US" b="1" kern="1800" dirty="0" smtClean="0">
                <a:solidFill>
                  <a:srgbClr val="4495B3"/>
                </a:solidFill>
                <a:latin typeface="Times New Roman"/>
                <a:ea typeface="Times New Roman"/>
              </a:rPr>
            </a:br>
            <a:r>
              <a:rPr lang="en-US" sz="2700" b="1" kern="1800" dirty="0" smtClean="0">
                <a:solidFill>
                  <a:srgbClr val="4495B3"/>
                </a:solidFill>
                <a:latin typeface="Times New Roman"/>
                <a:ea typeface="Times New Roman"/>
              </a:rPr>
              <a:t>Stumbling </a:t>
            </a:r>
            <a:r>
              <a:rPr lang="en-US" sz="2700" b="1" kern="1800" dirty="0">
                <a:solidFill>
                  <a:srgbClr val="4495B3"/>
                </a:solidFill>
                <a:latin typeface="Times New Roman"/>
                <a:ea typeface="Times New Roman"/>
              </a:rPr>
              <a:t>on happiness   </a:t>
            </a:r>
            <a:r>
              <a:rPr lang="en-US" sz="2700" dirty="0">
                <a:solidFill>
                  <a:prstClr val="black"/>
                </a:solidFill>
                <a:latin typeface="Times New Roman"/>
                <a:ea typeface="Times New Roman"/>
              </a:rPr>
              <a:t>Daniel Gilbert, keynote speaker at this year’s APA Annual Convention, discusses how his research changed his own life</a:t>
            </a:r>
            <a:r>
              <a:rPr lang="en-US" sz="4400" dirty="0">
                <a:solidFill>
                  <a:prstClr val="black"/>
                </a:solidFill>
                <a:latin typeface="Times New Roman"/>
                <a:ea typeface="Times New Roman"/>
              </a:rPr>
              <a:t/>
            </a:r>
            <a:br>
              <a:rPr lang="en-US" sz="4400" dirty="0">
                <a:solidFill>
                  <a:prstClr val="black"/>
                </a:solidFill>
                <a:latin typeface="Times New Roman"/>
                <a:ea typeface="Times New Roman"/>
              </a:rPr>
            </a:br>
            <a:endParaRPr lang="en-US" sz="4000" dirty="0">
              <a:solidFill>
                <a:srgbClr val="FF0000"/>
              </a:solidFill>
            </a:endParaRPr>
          </a:p>
        </p:txBody>
      </p:sp>
      <p:sp>
        <p:nvSpPr>
          <p:cNvPr id="3" name="Content Placeholder 2"/>
          <p:cNvSpPr>
            <a:spLocks noGrp="1"/>
          </p:cNvSpPr>
          <p:nvPr>
            <p:ph idx="1"/>
          </p:nvPr>
        </p:nvSpPr>
        <p:spPr>
          <a:xfrm>
            <a:off x="1219200" y="5029200"/>
            <a:ext cx="6601609" cy="803429"/>
          </a:xfrm>
        </p:spPr>
        <p:txBody>
          <a:bodyPr>
            <a:normAutofit fontScale="25000" lnSpcReduction="20000"/>
          </a:bodyPr>
          <a:lstStyle/>
          <a:p>
            <a:pPr marL="0" marR="0">
              <a:spcBef>
                <a:spcPts val="0"/>
              </a:spcBef>
              <a:spcAft>
                <a:spcPts val="0"/>
              </a:spcAft>
            </a:pPr>
            <a:endParaRPr lang="en-US" sz="2800" u="sng" dirty="0" smtClean="0">
              <a:solidFill>
                <a:srgbClr val="0000FF"/>
              </a:solidFill>
              <a:latin typeface="Arial"/>
              <a:ea typeface="Times New Roman"/>
              <a:hlinkClick r:id="rId3"/>
            </a:endParaRPr>
          </a:p>
          <a:p>
            <a:pPr marL="0" marR="0">
              <a:spcBef>
                <a:spcPts val="0"/>
              </a:spcBef>
              <a:spcAft>
                <a:spcPts val="0"/>
              </a:spcAft>
            </a:pPr>
            <a:endParaRPr lang="en-US" sz="2800" u="sng" dirty="0">
              <a:solidFill>
                <a:srgbClr val="0000FF"/>
              </a:solidFill>
              <a:latin typeface="Arial"/>
              <a:ea typeface="Times New Roman"/>
              <a:hlinkClick r:id="rId3"/>
            </a:endParaRPr>
          </a:p>
          <a:p>
            <a:pPr marL="0" marR="0">
              <a:spcBef>
                <a:spcPts val="0"/>
              </a:spcBef>
              <a:spcAft>
                <a:spcPts val="0"/>
              </a:spcAft>
            </a:pPr>
            <a:endParaRPr lang="en-US" sz="2800" u="sng" dirty="0" smtClean="0">
              <a:solidFill>
                <a:srgbClr val="0000FF"/>
              </a:solidFill>
              <a:latin typeface="Arial"/>
              <a:ea typeface="Times New Roman"/>
              <a:hlinkClick r:id="rId3"/>
            </a:endParaRPr>
          </a:p>
          <a:p>
            <a:pPr marL="0" marR="0">
              <a:spcBef>
                <a:spcPts val="0"/>
              </a:spcBef>
              <a:spcAft>
                <a:spcPts val="0"/>
              </a:spcAft>
            </a:pPr>
            <a:endParaRPr lang="en-US" sz="2800" u="sng" dirty="0">
              <a:solidFill>
                <a:srgbClr val="0000FF"/>
              </a:solidFill>
              <a:latin typeface="Arial"/>
              <a:ea typeface="Times New Roman"/>
              <a:hlinkClick r:id="rId3"/>
            </a:endParaRPr>
          </a:p>
          <a:p>
            <a:pPr marL="0" marR="0">
              <a:spcBef>
                <a:spcPts val="0"/>
              </a:spcBef>
              <a:spcAft>
                <a:spcPts val="0"/>
              </a:spcAft>
            </a:pPr>
            <a:endParaRPr lang="en-US" sz="2800" u="sng" dirty="0" smtClean="0">
              <a:solidFill>
                <a:srgbClr val="0000FF"/>
              </a:solidFill>
              <a:latin typeface="Arial"/>
              <a:ea typeface="Times New Roman"/>
              <a:hlinkClick r:id="rId3"/>
            </a:endParaRPr>
          </a:p>
          <a:p>
            <a:pPr marL="0" marR="0">
              <a:spcBef>
                <a:spcPts val="0"/>
              </a:spcBef>
              <a:spcAft>
                <a:spcPts val="0"/>
              </a:spcAft>
            </a:pPr>
            <a:endParaRPr lang="en-US" sz="8000" u="sng" dirty="0">
              <a:solidFill>
                <a:srgbClr val="0000FF"/>
              </a:solidFill>
              <a:latin typeface="Arial"/>
              <a:ea typeface="Times New Roman"/>
              <a:hlinkClick r:id="rId3"/>
            </a:endParaRPr>
          </a:p>
          <a:p>
            <a:pPr marL="0" marR="0">
              <a:spcBef>
                <a:spcPts val="0"/>
              </a:spcBef>
              <a:spcAft>
                <a:spcPts val="0"/>
              </a:spcAft>
            </a:pPr>
            <a:r>
              <a:rPr lang="en-US" sz="8000" u="sng" dirty="0" smtClean="0">
                <a:solidFill>
                  <a:srgbClr val="0000FF"/>
                </a:solidFill>
                <a:latin typeface="Arial"/>
                <a:ea typeface="Times New Roman"/>
                <a:hlinkClick r:id="rId3"/>
              </a:rPr>
              <a:t>http</a:t>
            </a:r>
            <a:r>
              <a:rPr lang="en-US" sz="8000" u="sng" dirty="0">
                <a:solidFill>
                  <a:srgbClr val="0000FF"/>
                </a:solidFill>
                <a:latin typeface="Arial"/>
                <a:ea typeface="Times New Roman"/>
                <a:hlinkClick r:id="rId3"/>
              </a:rPr>
              <a:t>://</a:t>
            </a:r>
            <a:r>
              <a:rPr lang="en-US" sz="8000" u="sng" dirty="0" smtClean="0">
                <a:solidFill>
                  <a:srgbClr val="0000FF"/>
                </a:solidFill>
                <a:latin typeface="Arial"/>
                <a:ea typeface="Times New Roman"/>
                <a:hlinkClick r:id="rId3"/>
              </a:rPr>
              <a:t>www.apa.org/monitor/2010/05/happiness.aspx</a:t>
            </a:r>
            <a:endParaRPr lang="en-US" sz="8000" u="sng" dirty="0" smtClean="0">
              <a:solidFill>
                <a:srgbClr val="0000FF"/>
              </a:solidFill>
              <a:latin typeface="Arial"/>
              <a:ea typeface="Times New Roman"/>
            </a:endParaRPr>
          </a:p>
          <a:p>
            <a:pPr marL="0" marR="0">
              <a:spcBef>
                <a:spcPts val="0"/>
              </a:spcBef>
              <a:spcAft>
                <a:spcPts val="0"/>
              </a:spcAft>
            </a:pPr>
            <a:endParaRPr lang="en-US" sz="8000" dirty="0">
              <a:latin typeface="Times New Roman"/>
              <a:ea typeface="Times New Roman"/>
            </a:endParaRPr>
          </a:p>
          <a:p>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5200" y="2281236"/>
            <a:ext cx="2346668" cy="2976563"/>
          </a:xfrm>
          <a:prstGeom prst="rect">
            <a:avLst/>
          </a:prstGeom>
        </p:spPr>
      </p:pic>
    </p:spTree>
    <p:extLst>
      <p:ext uri="{BB962C8B-B14F-4D97-AF65-F5344CB8AC3E}">
        <p14:creationId xmlns:p14="http://schemas.microsoft.com/office/powerpoint/2010/main" val="185725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1582341"/>
            <a:ext cx="8382000" cy="1200329"/>
          </a:xfrm>
          <a:prstGeom prst="rect">
            <a:avLst/>
          </a:prstGeom>
        </p:spPr>
        <p:txBody>
          <a:bodyPr wrap="square">
            <a:spAutoFit/>
          </a:bodyPr>
          <a:lstStyle/>
          <a:p>
            <a:r>
              <a:rPr lang="en-US" sz="2400" b="1" dirty="0" smtClean="0">
                <a:solidFill>
                  <a:schemeClr val="accent3">
                    <a:lumMod val="50000"/>
                  </a:schemeClr>
                </a:solidFill>
              </a:rPr>
              <a:t>    We </a:t>
            </a:r>
            <a:r>
              <a:rPr lang="en-US" sz="2400" b="1" dirty="0">
                <a:solidFill>
                  <a:schemeClr val="accent3">
                    <a:lumMod val="50000"/>
                  </a:schemeClr>
                </a:solidFill>
              </a:rPr>
              <a:t>encourage teachers to use </a:t>
            </a:r>
            <a:r>
              <a:rPr lang="en-US" sz="2400" b="1" dirty="0" smtClean="0">
                <a:solidFill>
                  <a:schemeClr val="accent3">
                    <a:lumMod val="50000"/>
                  </a:schemeClr>
                </a:solidFill>
              </a:rPr>
              <a:t> the content </a:t>
            </a:r>
            <a:r>
              <a:rPr lang="en-US" sz="2400" b="1" dirty="0">
                <a:solidFill>
                  <a:schemeClr val="accent3">
                    <a:lumMod val="50000"/>
                  </a:schemeClr>
                </a:solidFill>
              </a:rPr>
              <a:t>in the </a:t>
            </a:r>
            <a:r>
              <a:rPr lang="en-US" sz="2400" b="1" dirty="0" smtClean="0">
                <a:solidFill>
                  <a:schemeClr val="accent3">
                    <a:lumMod val="50000"/>
                  </a:schemeClr>
                </a:solidFill>
              </a:rPr>
              <a:t> History </a:t>
            </a:r>
            <a:r>
              <a:rPr lang="en-US" sz="2400" b="1" dirty="0">
                <a:solidFill>
                  <a:schemeClr val="accent3">
                    <a:lumMod val="50000"/>
                  </a:schemeClr>
                </a:solidFill>
              </a:rPr>
              <a:t>of Happiness and Science of </a:t>
            </a:r>
            <a:r>
              <a:rPr lang="en-US" sz="2400" b="1" dirty="0" smtClean="0">
                <a:solidFill>
                  <a:schemeClr val="accent3">
                    <a:lumMod val="50000"/>
                  </a:schemeClr>
                </a:solidFill>
              </a:rPr>
              <a:t>Happiness in </a:t>
            </a:r>
            <a:r>
              <a:rPr lang="en-US" sz="2400" b="1" dirty="0">
                <a:solidFill>
                  <a:schemeClr val="accent3">
                    <a:lumMod val="50000"/>
                  </a:schemeClr>
                </a:solidFill>
              </a:rPr>
              <a:t>their </a:t>
            </a:r>
            <a:r>
              <a:rPr lang="en-US" sz="2400" b="1" dirty="0" smtClean="0">
                <a:solidFill>
                  <a:schemeClr val="accent3">
                    <a:lumMod val="50000"/>
                  </a:schemeClr>
                </a:solidFill>
              </a:rPr>
              <a:t>        own </a:t>
            </a:r>
            <a:r>
              <a:rPr lang="en-US" sz="2400" b="1" dirty="0">
                <a:solidFill>
                  <a:schemeClr val="accent3">
                    <a:lumMod val="50000"/>
                  </a:schemeClr>
                </a:solidFill>
              </a:rPr>
              <a:t>creative ways across different subject areas.  </a:t>
            </a:r>
          </a:p>
        </p:txBody>
      </p:sp>
      <p:pic>
        <p:nvPicPr>
          <p:cNvPr id="1026" name="Picture 2" descr="http://www.pursuit-of-happiness.org/wp-content/uploads/2010/07/cicero-quo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429000"/>
            <a:ext cx="5715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8"/>
          <p:cNvSpPr>
            <a:spLocks noGrp="1"/>
          </p:cNvSpPr>
          <p:nvPr>
            <p:ph type="title"/>
          </p:nvPr>
        </p:nvSpPr>
        <p:spPr>
          <a:xfrm>
            <a:off x="1600200" y="609600"/>
            <a:ext cx="6468034" cy="762000"/>
          </a:xfrm>
        </p:spPr>
        <p:txBody>
          <a:bodyPr>
            <a:normAutofit/>
          </a:bodyPr>
          <a:lstStyle/>
          <a:p>
            <a:r>
              <a:rPr lang="en-US" sz="2400" b="1" dirty="0">
                <a:solidFill>
                  <a:schemeClr val="accent3">
                    <a:lumMod val="50000"/>
                  </a:schemeClr>
                </a:solidFill>
              </a:rPr>
              <a:t>http://www.pursuit-of-happiness.org</a:t>
            </a:r>
            <a:r>
              <a:rPr lang="en-US" sz="2400" b="1" dirty="0" smtClean="0">
                <a:solidFill>
                  <a:schemeClr val="accent3">
                    <a:lumMod val="50000"/>
                  </a:schemeClr>
                </a:solidFill>
              </a:rPr>
              <a:t>/</a:t>
            </a:r>
            <a:endParaRPr lang="en-US" sz="2400" b="1" dirty="0">
              <a:solidFill>
                <a:schemeClr val="accent3">
                  <a:lumMod val="50000"/>
                </a:schemeClr>
              </a:solidFill>
            </a:endParaRPr>
          </a:p>
        </p:txBody>
      </p:sp>
    </p:spTree>
    <p:extLst>
      <p:ext uri="{BB962C8B-B14F-4D97-AF65-F5344CB8AC3E}">
        <p14:creationId xmlns:p14="http://schemas.microsoft.com/office/powerpoint/2010/main" val="40474957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Internet Resources</a:t>
            </a:r>
            <a:endParaRPr lang="en-US" dirty="0"/>
          </a:p>
        </p:txBody>
      </p:sp>
      <p:sp>
        <p:nvSpPr>
          <p:cNvPr id="3" name="Content Placeholder 2"/>
          <p:cNvSpPr>
            <a:spLocks noGrp="1"/>
          </p:cNvSpPr>
          <p:nvPr>
            <p:ph idx="1"/>
          </p:nvPr>
        </p:nvSpPr>
        <p:spPr/>
        <p:txBody>
          <a:bodyPr>
            <a:normAutofit lnSpcReduction="10000"/>
          </a:bodyPr>
          <a:lstStyle/>
          <a:p>
            <a:r>
              <a:rPr lang="en-US" b="1" dirty="0" smtClean="0"/>
              <a:t>APA  Teachers of Psychology In Secondary Schools </a:t>
            </a:r>
            <a:r>
              <a:rPr lang="en-US" b="1" dirty="0" smtClean="0">
                <a:solidFill>
                  <a:srgbClr val="C00000"/>
                </a:solidFill>
              </a:rPr>
              <a:t>Unit Plans </a:t>
            </a:r>
          </a:p>
          <a:p>
            <a:pPr lvl="1"/>
            <a:r>
              <a:rPr lang="en-US" dirty="0" smtClean="0">
                <a:solidFill>
                  <a:srgbClr val="0070C0"/>
                </a:solidFill>
              </a:rPr>
              <a:t>Motivation</a:t>
            </a:r>
          </a:p>
          <a:p>
            <a:pPr lvl="1"/>
            <a:r>
              <a:rPr lang="en-US" dirty="0" smtClean="0">
                <a:solidFill>
                  <a:srgbClr val="0070C0"/>
                </a:solidFill>
              </a:rPr>
              <a:t>Positive Psychology</a:t>
            </a:r>
          </a:p>
          <a:p>
            <a:pPr lvl="1"/>
            <a:endParaRPr lang="en-US" dirty="0"/>
          </a:p>
          <a:p>
            <a:pPr marL="457200" lvl="1" indent="0">
              <a:buNone/>
            </a:pPr>
            <a:r>
              <a:rPr lang="en-US" dirty="0" smtClean="0"/>
              <a:t>If you are a member of APA you can access these unit plans at the TOPSS website </a:t>
            </a:r>
          </a:p>
          <a:p>
            <a:pPr marL="457200" lvl="1" indent="0">
              <a:buNone/>
            </a:pPr>
            <a:r>
              <a:rPr lang="en-US" sz="2400" b="1" dirty="0">
                <a:hlinkClick r:id="rId2"/>
              </a:rPr>
              <a:t>http://</a:t>
            </a:r>
            <a:r>
              <a:rPr lang="en-US" sz="2400" b="1" dirty="0" smtClean="0">
                <a:hlinkClick r:id="rId2"/>
              </a:rPr>
              <a:t>www.apa.org/ed/precollege/topss/index.aspx</a:t>
            </a:r>
            <a:endParaRPr lang="en-US" sz="2400" b="1" dirty="0" smtClean="0"/>
          </a:p>
          <a:p>
            <a:pPr marL="457200" lvl="1" indent="0">
              <a:buNone/>
            </a:pPr>
            <a:endParaRPr lang="en-US" sz="2400" b="1" dirty="0"/>
          </a:p>
        </p:txBody>
      </p:sp>
    </p:spTree>
    <p:extLst>
      <p:ext uri="{BB962C8B-B14F-4D97-AF65-F5344CB8AC3E}">
        <p14:creationId xmlns:p14="http://schemas.microsoft.com/office/powerpoint/2010/main" val="4055176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APA Monitor Nov 2010 </a:t>
            </a:r>
            <a:endParaRPr lang="en-US" b="1" dirty="0"/>
          </a:p>
        </p:txBody>
      </p:sp>
      <p:sp>
        <p:nvSpPr>
          <p:cNvPr id="3" name="Content Placeholder 2"/>
          <p:cNvSpPr>
            <a:spLocks noGrp="1"/>
          </p:cNvSpPr>
          <p:nvPr>
            <p:ph idx="1"/>
          </p:nvPr>
        </p:nvSpPr>
        <p:spPr/>
        <p:txBody>
          <a:bodyPr/>
          <a:lstStyle/>
          <a:p>
            <a:pPr>
              <a:buFont typeface="Wingdings" pitchFamily="2" charset="2"/>
              <a:buChar char="v"/>
            </a:pPr>
            <a:r>
              <a:rPr lang="en-US" dirty="0" smtClean="0"/>
              <a:t>Page </a:t>
            </a:r>
            <a:r>
              <a:rPr lang="en-US" dirty="0" smtClean="0"/>
              <a:t>40 </a:t>
            </a:r>
            <a:r>
              <a:rPr lang="en-US" dirty="0" smtClean="0"/>
              <a:t> </a:t>
            </a:r>
            <a:r>
              <a:rPr lang="en-US" u="sng" dirty="0" smtClean="0">
                <a:solidFill>
                  <a:srgbClr val="FF0000"/>
                </a:solidFill>
              </a:rPr>
              <a:t>Revisiting </a:t>
            </a:r>
            <a:r>
              <a:rPr lang="en-US" u="sng" dirty="0" smtClean="0">
                <a:solidFill>
                  <a:srgbClr val="FF0000"/>
                </a:solidFill>
              </a:rPr>
              <a:t>Philosophy with fMRI</a:t>
            </a:r>
          </a:p>
          <a:p>
            <a:pPr lvl="1"/>
            <a:r>
              <a:rPr lang="en-US" dirty="0" smtClean="0"/>
              <a:t>A new generation of philosophers is using</a:t>
            </a:r>
          </a:p>
          <a:p>
            <a:pPr lvl="1"/>
            <a:r>
              <a:rPr lang="en-US" dirty="0" smtClean="0"/>
              <a:t>Behavioral science tools to test long-standing questions about human </a:t>
            </a:r>
            <a:r>
              <a:rPr lang="en-US" dirty="0" smtClean="0"/>
              <a:t>morality</a:t>
            </a:r>
          </a:p>
          <a:p>
            <a:pPr lvl="1"/>
            <a:endParaRPr lang="en-US" b="1" u="sng" dirty="0">
              <a:solidFill>
                <a:srgbClr val="FF0000"/>
              </a:solidFill>
            </a:endParaRPr>
          </a:p>
          <a:p>
            <a:pPr marL="457200" lvl="1" indent="0">
              <a:buNone/>
            </a:pPr>
            <a:r>
              <a:rPr lang="en-US" b="1" u="sng" dirty="0" smtClean="0">
                <a:solidFill>
                  <a:srgbClr val="FF0000"/>
                </a:solidFill>
              </a:rPr>
              <a:t>How </a:t>
            </a:r>
            <a:r>
              <a:rPr lang="en-US" b="1" u="sng" dirty="0">
                <a:solidFill>
                  <a:srgbClr val="FF0000"/>
                </a:solidFill>
              </a:rPr>
              <a:t>fMRI Works</a:t>
            </a:r>
            <a:endParaRPr lang="en-US" u="sng" dirty="0">
              <a:solidFill>
                <a:srgbClr val="FF0000"/>
              </a:solidFill>
            </a:endParaRPr>
          </a:p>
          <a:p>
            <a:pPr marL="457200" lvl="1" indent="0">
              <a:buNone/>
            </a:pPr>
            <a:r>
              <a:rPr lang="en-US" dirty="0" smtClean="0">
                <a:hlinkClick r:id="rId2"/>
              </a:rPr>
              <a:t>http</a:t>
            </a:r>
            <a:r>
              <a:rPr lang="en-US" dirty="0">
                <a:hlinkClick r:id="rId2"/>
              </a:rPr>
              <a:t>://</a:t>
            </a:r>
            <a:r>
              <a:rPr lang="en-US" dirty="0" smtClean="0">
                <a:hlinkClick r:id="rId2"/>
              </a:rPr>
              <a:t>science.howstuffworks.com/fmri.htm</a:t>
            </a:r>
            <a:endParaRPr lang="en-US" dirty="0" smtClean="0"/>
          </a:p>
          <a:p>
            <a:pPr lvl="1"/>
            <a:endParaRPr lang="en-US" dirty="0" smtClean="0"/>
          </a:p>
          <a:p>
            <a:pPr lvl="1"/>
            <a:endParaRPr lang="en-US" dirty="0"/>
          </a:p>
          <a:p>
            <a:pPr lvl="1"/>
            <a:endParaRPr lang="en-US" dirty="0"/>
          </a:p>
        </p:txBody>
      </p:sp>
    </p:spTree>
    <p:extLst>
      <p:ext uri="{BB962C8B-B14F-4D97-AF65-F5344CB8AC3E}">
        <p14:creationId xmlns:p14="http://schemas.microsoft.com/office/powerpoint/2010/main" val="31929797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FF0000"/>
                </a:solidFill>
              </a:rPr>
              <a:t>Internet Resources</a:t>
            </a:r>
            <a:endParaRPr lang="en-US" dirty="0"/>
          </a:p>
        </p:txBody>
      </p:sp>
      <p:sp>
        <p:nvSpPr>
          <p:cNvPr id="3" name="Content Placeholder 2"/>
          <p:cNvSpPr>
            <a:spLocks noGrp="1"/>
          </p:cNvSpPr>
          <p:nvPr>
            <p:ph idx="1"/>
          </p:nvPr>
        </p:nvSpPr>
        <p:spPr/>
        <p:txBody>
          <a:bodyPr/>
          <a:lstStyle/>
          <a:p>
            <a:pPr marL="0" indent="0">
              <a:buNone/>
            </a:pPr>
            <a:r>
              <a:rPr lang="en-US" b="1" dirty="0" smtClean="0"/>
              <a:t>Positive </a:t>
            </a:r>
            <a:r>
              <a:rPr lang="en-US" b="1" dirty="0"/>
              <a:t>Psychology News Daily</a:t>
            </a:r>
            <a:endParaRPr lang="en-US" dirty="0"/>
          </a:p>
          <a:p>
            <a:r>
              <a:rPr lang="en-US" dirty="0"/>
              <a:t> </a:t>
            </a:r>
            <a:r>
              <a:rPr lang="en-US" u="sng" dirty="0">
                <a:hlinkClick r:id="rId2"/>
              </a:rPr>
              <a:t>http://positivepsychologynews.com</a:t>
            </a:r>
            <a:r>
              <a:rPr lang="en-US" u="sng" dirty="0" smtClean="0">
                <a:hlinkClick r:id="rId2"/>
              </a:rPr>
              <a:t>/</a:t>
            </a:r>
            <a:endParaRPr lang="en-US" u="sng" dirty="0" smtClean="0"/>
          </a:p>
          <a:p>
            <a:endParaRPr lang="en-US" u="sng" dirty="0"/>
          </a:p>
          <a:p>
            <a:pPr marL="0" indent="0">
              <a:buNone/>
            </a:pPr>
            <a:r>
              <a:rPr lang="en-US" b="1" dirty="0"/>
              <a:t>Positive Psychology &amp; the Buddhist Path of Compassion</a:t>
            </a:r>
            <a:br>
              <a:rPr lang="en-US" b="1" dirty="0"/>
            </a:br>
            <a:r>
              <a:rPr lang="en-US" b="1" dirty="0"/>
              <a:t>Lorne Ladner, </a:t>
            </a:r>
            <a:r>
              <a:rPr lang="en-US" b="1" dirty="0" err="1"/>
              <a:t>Ph.D</a:t>
            </a:r>
            <a:endParaRPr lang="en-US" u="sng" dirty="0" smtClean="0">
              <a:hlinkClick r:id="rId3"/>
            </a:endParaRPr>
          </a:p>
          <a:p>
            <a:r>
              <a:rPr lang="en-US" u="sng" dirty="0" smtClean="0">
                <a:hlinkClick r:id="rId3"/>
              </a:rPr>
              <a:t>http</a:t>
            </a:r>
            <a:r>
              <a:rPr lang="en-US" u="sng" dirty="0">
                <a:hlinkClick r:id="rId3"/>
              </a:rPr>
              <a:t>://www.buddhanet.net/compassion.htm</a:t>
            </a:r>
            <a:endParaRPr lang="en-US" dirty="0"/>
          </a:p>
          <a:p>
            <a:pPr marL="0" indent="0">
              <a:buNone/>
            </a:pPr>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2692791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Plan Template</a:t>
            </a:r>
            <a:endParaRPr lang="en-US" dirty="0"/>
          </a:p>
        </p:txBody>
      </p:sp>
      <p:sp>
        <p:nvSpPr>
          <p:cNvPr id="3" name="Content Placeholder 2"/>
          <p:cNvSpPr>
            <a:spLocks noGrp="1"/>
          </p:cNvSpPr>
          <p:nvPr>
            <p:ph idx="1"/>
          </p:nvPr>
        </p:nvSpPr>
        <p:spPr/>
        <p:txBody>
          <a:bodyPr>
            <a:normAutofit fontScale="70000" lnSpcReduction="20000"/>
          </a:bodyPr>
          <a:lstStyle/>
          <a:p>
            <a:pPr marL="0" marR="0">
              <a:spcBef>
                <a:spcPts val="0"/>
              </a:spcBef>
              <a:spcAft>
                <a:spcPts val="0"/>
              </a:spcAft>
            </a:pPr>
            <a:r>
              <a:rPr lang="en-US" sz="4000" b="1" dirty="0">
                <a:latin typeface="Times New Roman"/>
                <a:ea typeface="Times New Roman"/>
              </a:rPr>
              <a:t>Unit – </a:t>
            </a:r>
            <a:r>
              <a:rPr lang="en-US" b="1" dirty="0">
                <a:solidFill>
                  <a:srgbClr val="FF0000"/>
                </a:solidFill>
                <a:latin typeface="Times New Roman"/>
                <a:ea typeface="Times New Roman"/>
              </a:rPr>
              <a:t>Big Idea or Concept where this lesson might be used.</a:t>
            </a:r>
            <a:endParaRPr lang="en-US" dirty="0">
              <a:latin typeface="Times New Roman"/>
              <a:ea typeface="Times New Roman"/>
            </a:endParaRPr>
          </a:p>
          <a:p>
            <a:pPr marL="0" marR="0">
              <a:spcBef>
                <a:spcPts val="0"/>
              </a:spcBef>
              <a:spcAft>
                <a:spcPts val="0"/>
              </a:spcAft>
            </a:pPr>
            <a:r>
              <a:rPr lang="en-US" dirty="0">
                <a:solidFill>
                  <a:srgbClr val="002060"/>
                </a:solidFill>
                <a:latin typeface="Times New Roman"/>
                <a:ea typeface="Times New Roman"/>
              </a:rPr>
              <a:t>Example:  Motivation</a:t>
            </a:r>
            <a:endParaRPr lang="en-US" dirty="0">
              <a:latin typeface="Times New Roman"/>
              <a:ea typeface="Times New Roman"/>
            </a:endParaRPr>
          </a:p>
          <a:p>
            <a:pPr marL="0" marR="0">
              <a:spcBef>
                <a:spcPts val="0"/>
              </a:spcBef>
              <a:spcAft>
                <a:spcPts val="0"/>
              </a:spcAft>
            </a:pPr>
            <a:r>
              <a:rPr lang="en-US" dirty="0">
                <a:solidFill>
                  <a:srgbClr val="002060"/>
                </a:solidFill>
                <a:latin typeface="Times New Roman"/>
                <a:ea typeface="Times New Roman"/>
              </a:rPr>
              <a:t> </a:t>
            </a:r>
            <a:endParaRPr lang="en-US" dirty="0">
              <a:latin typeface="Times New Roman"/>
              <a:ea typeface="Times New Roman"/>
            </a:endParaRPr>
          </a:p>
          <a:p>
            <a:pPr marL="0" marR="0">
              <a:spcBef>
                <a:spcPts val="0"/>
              </a:spcBef>
              <a:spcAft>
                <a:spcPts val="0"/>
              </a:spcAft>
            </a:pPr>
            <a:r>
              <a:rPr lang="en-US" b="1" dirty="0">
                <a:latin typeface="Times New Roman"/>
                <a:ea typeface="Times New Roman"/>
              </a:rPr>
              <a:t>POH</a:t>
            </a:r>
            <a:r>
              <a:rPr lang="en-US" dirty="0">
                <a:solidFill>
                  <a:srgbClr val="002060"/>
                </a:solidFill>
                <a:latin typeface="Times New Roman"/>
                <a:ea typeface="Times New Roman"/>
              </a:rPr>
              <a:t>: Links to Correlates of Happiness or Specific Topics in Science or History of Happiness </a:t>
            </a:r>
            <a:endParaRPr lang="en-US" dirty="0">
              <a:latin typeface="Times New Roman"/>
              <a:ea typeface="Times New Roman"/>
            </a:endParaRPr>
          </a:p>
          <a:p>
            <a:pPr marL="0" marR="0">
              <a:spcBef>
                <a:spcPts val="0"/>
              </a:spcBef>
              <a:spcAft>
                <a:spcPts val="0"/>
              </a:spcAft>
            </a:pPr>
            <a:r>
              <a:rPr lang="en-US" dirty="0">
                <a:solidFill>
                  <a:srgbClr val="002060"/>
                </a:solidFill>
                <a:latin typeface="Times New Roman"/>
                <a:ea typeface="Times New Roman"/>
              </a:rPr>
              <a:t>Example</a:t>
            </a:r>
            <a:r>
              <a:rPr lang="en-US" sz="4000" dirty="0">
                <a:solidFill>
                  <a:srgbClr val="002060"/>
                </a:solidFill>
                <a:latin typeface="Times New Roman"/>
                <a:ea typeface="Times New Roman"/>
              </a:rPr>
              <a:t>: </a:t>
            </a:r>
            <a:r>
              <a:rPr lang="en-US" dirty="0">
                <a:solidFill>
                  <a:srgbClr val="002060"/>
                </a:solidFill>
                <a:latin typeface="Times New Roman"/>
                <a:ea typeface="Times New Roman"/>
              </a:rPr>
              <a:t>Self- </a:t>
            </a:r>
            <a:r>
              <a:rPr lang="en-US" dirty="0" err="1">
                <a:solidFill>
                  <a:srgbClr val="002060"/>
                </a:solidFill>
                <a:latin typeface="Times New Roman"/>
                <a:ea typeface="Times New Roman"/>
              </a:rPr>
              <a:t>Fullfillment</a:t>
            </a:r>
            <a:r>
              <a:rPr lang="en-US" dirty="0">
                <a:solidFill>
                  <a:srgbClr val="002060"/>
                </a:solidFill>
                <a:latin typeface="Times New Roman"/>
                <a:ea typeface="Times New Roman"/>
              </a:rPr>
              <a:t> **</a:t>
            </a:r>
            <a:endParaRPr lang="en-US" dirty="0">
              <a:latin typeface="Times New Roman"/>
              <a:ea typeface="Times New Roman"/>
            </a:endParaRPr>
          </a:p>
          <a:p>
            <a:pPr marL="0" marR="0">
              <a:spcBef>
                <a:spcPts val="0"/>
              </a:spcBef>
              <a:spcAft>
                <a:spcPts val="0"/>
              </a:spcAft>
            </a:pPr>
            <a:r>
              <a:rPr lang="en-US" dirty="0">
                <a:latin typeface="Times New Roman"/>
                <a:ea typeface="Times New Roman"/>
              </a:rPr>
              <a:t> </a:t>
            </a:r>
          </a:p>
          <a:p>
            <a:pPr marL="0" marR="0">
              <a:spcBef>
                <a:spcPts val="0"/>
              </a:spcBef>
              <a:spcAft>
                <a:spcPts val="0"/>
              </a:spcAft>
            </a:pPr>
            <a:r>
              <a:rPr lang="en-US" sz="4000" b="1" dirty="0">
                <a:latin typeface="Times New Roman"/>
                <a:ea typeface="Times New Roman"/>
              </a:rPr>
              <a:t>Lesson Title: </a:t>
            </a:r>
            <a:endParaRPr lang="en-US" dirty="0">
              <a:latin typeface="Times New Roman"/>
              <a:ea typeface="Times New Roman"/>
            </a:endParaRPr>
          </a:p>
          <a:p>
            <a:pPr marL="0" marR="0">
              <a:spcBef>
                <a:spcPts val="0"/>
              </a:spcBef>
              <a:spcAft>
                <a:spcPts val="0"/>
              </a:spcAft>
            </a:pPr>
            <a:r>
              <a:rPr lang="en-US" dirty="0">
                <a:solidFill>
                  <a:srgbClr val="002060"/>
                </a:solidFill>
                <a:latin typeface="Times New Roman"/>
                <a:ea typeface="Times New Roman"/>
              </a:rPr>
              <a:t>Example: Humanistic Theory - Maslow’s Hierarchy of Needs</a:t>
            </a:r>
            <a:endParaRPr lang="en-US" dirty="0">
              <a:latin typeface="Times New Roman"/>
              <a:ea typeface="Times New Roman"/>
            </a:endParaRPr>
          </a:p>
          <a:p>
            <a:pPr marL="0" marR="0">
              <a:spcBef>
                <a:spcPts val="0"/>
              </a:spcBef>
              <a:spcAft>
                <a:spcPts val="0"/>
              </a:spcAft>
            </a:pPr>
            <a:r>
              <a:rPr lang="en-US" dirty="0">
                <a:solidFill>
                  <a:srgbClr val="002060"/>
                </a:solidFill>
                <a:latin typeface="Times New Roman"/>
                <a:ea typeface="Times New Roman"/>
              </a:rPr>
              <a:t> </a:t>
            </a:r>
            <a:endParaRPr lang="en-US" dirty="0">
              <a:latin typeface="Times New Roman"/>
              <a:ea typeface="Times New Roman"/>
            </a:endParaRPr>
          </a:p>
          <a:p>
            <a:pPr marL="0" marR="0">
              <a:spcBef>
                <a:spcPts val="0"/>
              </a:spcBef>
              <a:spcAft>
                <a:spcPts val="0"/>
              </a:spcAft>
            </a:pPr>
            <a:r>
              <a:rPr lang="en-US" dirty="0">
                <a:latin typeface="Times New Roman"/>
                <a:ea typeface="Times New Roman"/>
              </a:rPr>
              <a:t> </a:t>
            </a:r>
          </a:p>
          <a:p>
            <a:pPr marL="0" marR="0">
              <a:spcBef>
                <a:spcPts val="0"/>
              </a:spcBef>
              <a:spcAft>
                <a:spcPts val="0"/>
              </a:spcAft>
            </a:pPr>
            <a:r>
              <a:rPr lang="en-US" sz="4000" b="1" dirty="0">
                <a:latin typeface="Times New Roman"/>
                <a:ea typeface="Times New Roman"/>
              </a:rPr>
              <a:t>Grade Level and Course:</a:t>
            </a:r>
            <a:endParaRPr lang="en-US" dirty="0">
              <a:latin typeface="Times New Roman"/>
              <a:ea typeface="Times New Roman"/>
            </a:endParaRPr>
          </a:p>
          <a:p>
            <a:pPr marL="0" marR="0">
              <a:spcBef>
                <a:spcPts val="0"/>
              </a:spcBef>
              <a:spcAft>
                <a:spcPts val="0"/>
              </a:spcAft>
            </a:pPr>
            <a:r>
              <a:rPr lang="en-US" dirty="0">
                <a:solidFill>
                  <a:srgbClr val="002060"/>
                </a:solidFill>
                <a:latin typeface="Times New Roman"/>
                <a:ea typeface="Times New Roman"/>
              </a:rPr>
              <a:t>Example: High School Introduction to Psychology</a:t>
            </a:r>
            <a:endParaRPr lang="en-US" dirty="0">
              <a:latin typeface="Times New Roman"/>
              <a:ea typeface="Times New Roman"/>
            </a:endParaRPr>
          </a:p>
          <a:p>
            <a:endParaRPr lang="en-US" dirty="0"/>
          </a:p>
        </p:txBody>
      </p:sp>
    </p:spTree>
    <p:extLst>
      <p:ext uri="{BB962C8B-B14F-4D97-AF65-F5344CB8AC3E}">
        <p14:creationId xmlns:p14="http://schemas.microsoft.com/office/powerpoint/2010/main" val="34160866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Lesson Plan Template</a:t>
            </a:r>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002631" y="2324100"/>
            <a:ext cx="4857750" cy="350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74121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534400" cy="35394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800" b="1" dirty="0"/>
              <a:t>Individual Variation </a:t>
            </a:r>
            <a:r>
              <a:rPr lang="en-US" sz="2800" b="1" dirty="0" smtClean="0"/>
              <a:t>Domain Standard </a:t>
            </a:r>
            <a:r>
              <a:rPr lang="en-US" sz="2800" b="1" dirty="0"/>
              <a:t>Area: </a:t>
            </a:r>
            <a:r>
              <a:rPr lang="en-US" sz="2800" b="1" dirty="0" smtClean="0"/>
              <a:t>Motivation</a:t>
            </a:r>
          </a:p>
          <a:p>
            <a:endParaRPr lang="en-US" sz="2800" b="1" dirty="0"/>
          </a:p>
          <a:p>
            <a:r>
              <a:rPr lang="en-US" sz="2800" b="1" dirty="0"/>
              <a:t>Content Standards</a:t>
            </a:r>
          </a:p>
          <a:p>
            <a:r>
              <a:rPr lang="en-US" sz="2800" dirty="0"/>
              <a:t>After concluding this unit, students understand:</a:t>
            </a:r>
          </a:p>
          <a:p>
            <a:r>
              <a:rPr lang="en-US" sz="2800" dirty="0"/>
              <a:t>1. Perspectives on motivation</a:t>
            </a:r>
          </a:p>
          <a:p>
            <a:r>
              <a:rPr lang="en-US" sz="2800" dirty="0"/>
              <a:t>2. Domains of motivated behavior in humans </a:t>
            </a:r>
            <a:endParaRPr lang="en-US" sz="2800" dirty="0" smtClean="0"/>
          </a:p>
          <a:p>
            <a:r>
              <a:rPr lang="en-US" sz="2800" dirty="0" smtClean="0"/>
              <a:t>and </a:t>
            </a:r>
            <a:r>
              <a:rPr lang="en-US" sz="2800" dirty="0"/>
              <a:t>non-human animals</a:t>
            </a:r>
            <a:endParaRPr lang="en-US" sz="2800" dirty="0">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3920430"/>
            <a:ext cx="3556884" cy="2664230"/>
          </a:xfrm>
          <a:prstGeom prst="rect">
            <a:avLst/>
          </a:prstGeom>
        </p:spPr>
      </p:pic>
    </p:spTree>
    <p:extLst>
      <p:ext uri="{BB962C8B-B14F-4D97-AF65-F5344CB8AC3E}">
        <p14:creationId xmlns:p14="http://schemas.microsoft.com/office/powerpoint/2010/main" val="27975940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001434" cy="685800"/>
          </a:xfrm>
        </p:spPr>
        <p:txBody>
          <a:bodyPr>
            <a:normAutofit fontScale="90000"/>
          </a:bodyPr>
          <a:lstStyle/>
          <a:p>
            <a:pPr algn="ctr"/>
            <a:r>
              <a:rPr lang="en-US" b="1" dirty="0">
                <a:solidFill>
                  <a:prstClr val="black"/>
                </a:solidFill>
              </a:rPr>
              <a:t>Lesson Plan Template</a:t>
            </a:r>
            <a:endParaRPr lang="en-US" b="1" dirty="0"/>
          </a:p>
        </p:txBody>
      </p:sp>
      <p:sp>
        <p:nvSpPr>
          <p:cNvPr id="3" name="Content Placeholder 2"/>
          <p:cNvSpPr>
            <a:spLocks noGrp="1"/>
          </p:cNvSpPr>
          <p:nvPr>
            <p:ph idx="1"/>
          </p:nvPr>
        </p:nvSpPr>
        <p:spPr>
          <a:xfrm>
            <a:off x="762000" y="1295400"/>
            <a:ext cx="7620000" cy="5029200"/>
          </a:xfrm>
        </p:spPr>
        <p:txBody>
          <a:bodyPr>
            <a:normAutofit fontScale="25000" lnSpcReduction="20000"/>
          </a:bodyPr>
          <a:lstStyle/>
          <a:p>
            <a:r>
              <a:rPr lang="en-US" sz="7200" b="1" dirty="0">
                <a:solidFill>
                  <a:schemeClr val="accent3">
                    <a:lumMod val="75000"/>
                  </a:schemeClr>
                </a:solidFill>
              </a:rPr>
              <a:t>Content Outline: </a:t>
            </a:r>
          </a:p>
          <a:p>
            <a:r>
              <a:rPr lang="en-US" sz="7200" b="1" dirty="0"/>
              <a:t>Example: Maslow’s hierarchy of needs</a:t>
            </a:r>
          </a:p>
          <a:p>
            <a:r>
              <a:rPr lang="en-US" sz="7200" b="1" dirty="0"/>
              <a:t>1. Needs are ordered from basic survival to psychological needs: physiological, safety, belongingness, esteem, self-actualization and transcendence.</a:t>
            </a:r>
          </a:p>
          <a:p>
            <a:r>
              <a:rPr lang="en-US" sz="7200" b="1" dirty="0"/>
              <a:t>2. Each successive level of the hierarchy is addressed only after the preceding level’s needs have been met </a:t>
            </a:r>
          </a:p>
          <a:p>
            <a:r>
              <a:rPr lang="en-US" sz="7200" b="1" dirty="0"/>
              <a:t>3. Criticisms of the theory </a:t>
            </a:r>
          </a:p>
          <a:p>
            <a:endParaRPr lang="en-US" sz="7200" b="1" dirty="0"/>
          </a:p>
          <a:p>
            <a:endParaRPr lang="en-US" sz="7200" b="1" dirty="0">
              <a:solidFill>
                <a:schemeClr val="accent3">
                  <a:lumMod val="75000"/>
                </a:schemeClr>
              </a:solidFill>
            </a:endParaRPr>
          </a:p>
          <a:p>
            <a:r>
              <a:rPr lang="en-US" sz="7200" b="1" dirty="0">
                <a:solidFill>
                  <a:schemeClr val="accent3">
                    <a:lumMod val="75000"/>
                  </a:schemeClr>
                </a:solidFill>
              </a:rPr>
              <a:t>Activities:</a:t>
            </a:r>
          </a:p>
          <a:p>
            <a:r>
              <a:rPr lang="en-US" sz="7200" b="1" dirty="0"/>
              <a:t>Example: Students will graphically represent Maslow’s hierarchy and  classify the options according to Maslow’s scale. Students will then identify how they are functioning at each level of the hierarchy by stating examples of their needs at each level and determining how well their needs are being met.</a:t>
            </a:r>
          </a:p>
          <a:p>
            <a:r>
              <a:rPr lang="en-US" sz="7200" b="1" dirty="0"/>
              <a:t>Discussion in Class,  Handouts: Hierarchy Graphic Organizer, Computer Lab: POH website and others researching Maslow </a:t>
            </a:r>
          </a:p>
          <a:p>
            <a:endParaRPr lang="en-US" dirty="0"/>
          </a:p>
          <a:p>
            <a:endParaRPr lang="en-US" dirty="0"/>
          </a:p>
        </p:txBody>
      </p:sp>
    </p:spTree>
    <p:extLst>
      <p:ext uri="{BB962C8B-B14F-4D97-AF65-F5344CB8AC3E}">
        <p14:creationId xmlns:p14="http://schemas.microsoft.com/office/powerpoint/2010/main" val="40854482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38200" y="727819"/>
            <a:ext cx="8000999" cy="4137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81000" y="4369950"/>
            <a:ext cx="7848600" cy="1815882"/>
          </a:xfrm>
          <a:prstGeom prst="rect">
            <a:avLst/>
          </a:prstGeom>
        </p:spPr>
        <p:txBody>
          <a:bodyPr wrap="square">
            <a:spAutoFit/>
          </a:bodyPr>
          <a:lstStyle/>
          <a:p>
            <a:pPr lvl="0" algn="ctr"/>
            <a:endParaRPr lang="en-US" sz="2800" b="1" cap="all" dirty="0" smtClean="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endParaRPr>
          </a:p>
          <a:p>
            <a:pPr lvl="0" algn="ctr"/>
            <a:r>
              <a:rPr lang="en-US" sz="2800" b="1" cap="all" dirty="0" smtClean="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rPr>
              <a:t>Be creative! Research, presentations, newsletters, a website page for the school </a:t>
            </a:r>
          </a:p>
          <a:p>
            <a:pPr lvl="0" algn="ctr"/>
            <a:endParaRPr lang="en-US" sz="2800" b="1" cap="all" dirty="0" smtClean="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endParaRPr>
          </a:p>
        </p:txBody>
      </p:sp>
    </p:spTree>
    <p:extLst>
      <p:ext uri="{BB962C8B-B14F-4D97-AF65-F5344CB8AC3E}">
        <p14:creationId xmlns:p14="http://schemas.microsoft.com/office/powerpoint/2010/main" val="10244521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09465"/>
            <a:ext cx="7778212" cy="6243735"/>
          </a:xfrm>
          <a:prstGeom prst="rect">
            <a:avLst/>
          </a:prstGeom>
        </p:spPr>
      </p:pic>
    </p:spTree>
    <p:extLst>
      <p:ext uri="{BB962C8B-B14F-4D97-AF65-F5344CB8AC3E}">
        <p14:creationId xmlns:p14="http://schemas.microsoft.com/office/powerpoint/2010/main" val="11029337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prstClr val="black"/>
                </a:solidFill>
              </a:rPr>
              <a:t>Lesson </a:t>
            </a:r>
            <a:r>
              <a:rPr lang="en-US" b="1" dirty="0" smtClean="0">
                <a:solidFill>
                  <a:prstClr val="black"/>
                </a:solidFill>
              </a:rPr>
              <a:t>Plan Ideas</a:t>
            </a:r>
            <a:endParaRPr lang="en-US" b="1" dirty="0"/>
          </a:p>
        </p:txBody>
      </p:sp>
      <p:sp>
        <p:nvSpPr>
          <p:cNvPr id="3" name="Content Placeholder 2"/>
          <p:cNvSpPr>
            <a:spLocks noGrp="1"/>
          </p:cNvSpPr>
          <p:nvPr>
            <p:ph idx="1"/>
          </p:nvPr>
        </p:nvSpPr>
        <p:spPr/>
        <p:txBody>
          <a:bodyPr/>
          <a:lstStyle/>
          <a:p>
            <a:r>
              <a:rPr lang="en-US" b="1" dirty="0" smtClean="0">
                <a:solidFill>
                  <a:schemeClr val="tx2"/>
                </a:solidFill>
              </a:rPr>
              <a:t>IF you would like to contribute a lesson plan that incorporates the POH website with your course curriculum , please send your ideas to us!!!</a:t>
            </a:r>
          </a:p>
          <a:p>
            <a:endParaRPr lang="en-US" dirty="0"/>
          </a:p>
          <a:p>
            <a:r>
              <a:rPr lang="en-US" b="1" dirty="0" smtClean="0">
                <a:solidFill>
                  <a:srgbClr val="C00000"/>
                </a:solidFill>
              </a:rPr>
              <a:t>On the website there is a link to Teacher Resources </a:t>
            </a:r>
            <a:r>
              <a:rPr lang="en-US" b="1" dirty="0" smtClean="0">
                <a:solidFill>
                  <a:srgbClr val="C00000"/>
                </a:solidFill>
              </a:rPr>
              <a:t>and </a:t>
            </a:r>
            <a:r>
              <a:rPr lang="en-US" b="1" dirty="0" smtClean="0">
                <a:solidFill>
                  <a:srgbClr val="C00000"/>
                </a:solidFill>
              </a:rPr>
              <a:t>lesson and unit plan ideas will be included. </a:t>
            </a:r>
            <a:endParaRPr lang="en-US" b="1" dirty="0">
              <a:solidFill>
                <a:srgbClr val="C00000"/>
              </a:solidFill>
            </a:endParaRPr>
          </a:p>
        </p:txBody>
      </p:sp>
    </p:spTree>
    <p:extLst>
      <p:ext uri="{BB962C8B-B14F-4D97-AF65-F5344CB8AC3E}">
        <p14:creationId xmlns:p14="http://schemas.microsoft.com/office/powerpoint/2010/main" val="3995438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pursuit-of-happiness.org/wp-content/uploads/2010/07/confucious-quo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81000"/>
            <a:ext cx="5715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524000" y="4343399"/>
            <a:ext cx="5715000" cy="2308324"/>
          </a:xfrm>
          <a:prstGeom prst="rect">
            <a:avLst/>
          </a:prstGeom>
        </p:spPr>
        <p:txBody>
          <a:bodyPr wrap="square">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a:t>
            </a:r>
            <a:endParaRPr lang="en-US" dirty="0"/>
          </a:p>
        </p:txBody>
      </p:sp>
      <p:sp>
        <p:nvSpPr>
          <p:cNvPr id="4" name="Rectangle 3"/>
          <p:cNvSpPr/>
          <p:nvPr/>
        </p:nvSpPr>
        <p:spPr>
          <a:xfrm>
            <a:off x="1524000" y="2967335"/>
            <a:ext cx="5715000" cy="2769989"/>
          </a:xfrm>
          <a:prstGeom prst="rect">
            <a:avLst/>
          </a:prstGeom>
        </p:spPr>
        <p:txBody>
          <a:bodyPr wrap="square">
            <a:spAutoFit/>
          </a:bodyPr>
          <a:lstStyle/>
          <a:p>
            <a:r>
              <a:rPr lang="en-US" dirty="0" smtClean="0">
                <a:effectLst/>
                <a:latin typeface="Times New Roman"/>
                <a:ea typeface="Times New Roman"/>
              </a:rPr>
              <a:t>.</a:t>
            </a:r>
          </a:p>
          <a:p>
            <a:endParaRPr lang="en-US" dirty="0">
              <a:latin typeface="Times New Roman"/>
              <a:ea typeface="Times New Roman"/>
            </a:endParaRPr>
          </a:p>
          <a:p>
            <a:endParaRPr lang="en-US" dirty="0">
              <a:latin typeface="Times New Roman"/>
              <a:ea typeface="Times New Roman"/>
            </a:endParaRPr>
          </a:p>
          <a:p>
            <a:r>
              <a:rPr lang="en-US" sz="2400" b="1" dirty="0" smtClean="0">
                <a:solidFill>
                  <a:schemeClr val="accent6">
                    <a:lumMod val="50000"/>
                  </a:schemeClr>
                </a:solidFill>
                <a:effectLst/>
                <a:latin typeface="Times New Roman"/>
                <a:ea typeface="Times New Roman"/>
              </a:rPr>
              <a:t>For example, the History of Happiness modules can be readily be integrated into World History, World Cultures, Sociology and other social studies classes at the high school level</a:t>
            </a:r>
            <a:endParaRPr lang="en-US" sz="2400" b="1" dirty="0">
              <a:solidFill>
                <a:schemeClr val="accent6">
                  <a:lumMod val="50000"/>
                </a:schemeClr>
              </a:solidFill>
            </a:endParaRPr>
          </a:p>
        </p:txBody>
      </p:sp>
    </p:spTree>
    <p:extLst>
      <p:ext uri="{BB962C8B-B14F-4D97-AF65-F5344CB8AC3E}">
        <p14:creationId xmlns:p14="http://schemas.microsoft.com/office/powerpoint/2010/main" val="26288060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Learn More</a:t>
            </a:r>
            <a:r>
              <a:rPr lang="en-US" dirty="0" smtClean="0"/>
              <a:t>!!!</a:t>
            </a:r>
            <a:endParaRPr lang="en-US" dirty="0"/>
          </a:p>
        </p:txBody>
      </p:sp>
      <p:sp>
        <p:nvSpPr>
          <p:cNvPr id="3" name="Content Placeholder 2"/>
          <p:cNvSpPr>
            <a:spLocks noGrp="1"/>
          </p:cNvSpPr>
          <p:nvPr>
            <p:ph idx="1"/>
          </p:nvPr>
        </p:nvSpPr>
        <p:spPr/>
        <p:txBody>
          <a:bodyPr/>
          <a:lstStyle/>
          <a:p>
            <a:r>
              <a:rPr lang="en-US" dirty="0" smtClean="0"/>
              <a:t>Our </a:t>
            </a:r>
            <a:r>
              <a:rPr lang="en-US" dirty="0"/>
              <a:t>next live webinar on the “Science of Happiness: 7 Habits of Happy People” will take place on </a:t>
            </a:r>
            <a:r>
              <a:rPr lang="en-US" b="1" dirty="0"/>
              <a:t>Saturday August 25, 2012, 9:30-10:50am </a:t>
            </a:r>
            <a:r>
              <a:rPr lang="en-US" b="1" dirty="0" smtClean="0"/>
              <a:t>EST</a:t>
            </a:r>
          </a:p>
          <a:p>
            <a:r>
              <a:rPr lang="en-US" b="1" dirty="0" smtClean="0">
                <a:solidFill>
                  <a:srgbClr val="FF0000"/>
                </a:solidFill>
              </a:rPr>
              <a:t>It is FREE!!!!</a:t>
            </a:r>
          </a:p>
          <a:p>
            <a:r>
              <a:rPr lang="en-US" dirty="0">
                <a:hlinkClick r:id="rId2"/>
              </a:rPr>
              <a:t>Happiness on </a:t>
            </a:r>
            <a:r>
              <a:rPr lang="en-US" dirty="0" smtClean="0">
                <a:hlinkClick r:id="rId2"/>
              </a:rPr>
              <a:t>Facebook</a:t>
            </a:r>
            <a:r>
              <a:rPr lang="en-US" dirty="0" smtClean="0"/>
              <a:t> </a:t>
            </a:r>
            <a:endParaRPr lang="en-US" dirty="0"/>
          </a:p>
          <a:p>
            <a:endParaRPr lang="en-US" b="1" dirty="0" smtClean="0">
              <a:solidFill>
                <a:srgbClr val="FF0000"/>
              </a:solidFill>
            </a:endParaRP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962400"/>
            <a:ext cx="3695700" cy="245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48735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ertificate Course (Online): The Psychology and Philosophy of Happiness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50801"/>
            <a:ext cx="9144000" cy="4922675"/>
          </a:xfrm>
          <a:prstGeom prst="rect">
            <a:avLst/>
          </a:prstGeom>
        </p:spPr>
      </p:pic>
      <p:sp>
        <p:nvSpPr>
          <p:cNvPr id="3" name="TextBox 2"/>
          <p:cNvSpPr txBox="1"/>
          <p:nvPr/>
        </p:nvSpPr>
        <p:spPr>
          <a:xfrm>
            <a:off x="152400" y="533400"/>
            <a:ext cx="8839200" cy="1200329"/>
          </a:xfrm>
          <a:prstGeom prst="rect">
            <a:avLst/>
          </a:prstGeom>
          <a:noFill/>
        </p:spPr>
        <p:txBody>
          <a:bodyPr wrap="square" rtlCol="0">
            <a:spAutoFit/>
          </a:bodyPr>
          <a:lstStyle/>
          <a:p>
            <a:pPr algn="ctr"/>
            <a:r>
              <a:rPr lang="en-US" b="1" dirty="0" smtClean="0">
                <a:solidFill>
                  <a:srgbClr val="FF0000"/>
                </a:solidFill>
              </a:rPr>
              <a:t>PROFESSIONAL DEVELOPMENT </a:t>
            </a:r>
          </a:p>
          <a:p>
            <a:r>
              <a:rPr lang="en-US" b="1" dirty="0" smtClean="0"/>
              <a:t>This </a:t>
            </a:r>
            <a:r>
              <a:rPr lang="en-US" b="1" dirty="0"/>
              <a:t>two week course is offered from July 28 to August 11, 2012. The course fee is $250 ($150 for students). Successful graduates of the course will receive a certificate of </a:t>
            </a:r>
            <a:r>
              <a:rPr lang="en-US" b="1" dirty="0" smtClean="0"/>
              <a:t>completion </a:t>
            </a:r>
            <a:r>
              <a:rPr lang="en-US" b="1" dirty="0"/>
              <a:t>(in PDF format) signed by the instructors.</a:t>
            </a:r>
          </a:p>
        </p:txBody>
      </p:sp>
    </p:spTree>
    <p:extLst>
      <p:ext uri="{BB962C8B-B14F-4D97-AF65-F5344CB8AC3E}">
        <p14:creationId xmlns:p14="http://schemas.microsoft.com/office/powerpoint/2010/main" val="32044219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r>
              <a:rPr lang="en-US" dirty="0" smtClean="0"/>
              <a:t>If you would like to get in touch with me, I can be reached at </a:t>
            </a:r>
            <a:r>
              <a:rPr lang="en-US" dirty="0" smtClean="0">
                <a:hlinkClick r:id="rId2"/>
              </a:rPr>
              <a:t>debrapark@msn.com</a:t>
            </a:r>
            <a:endParaRPr lang="en-US" dirty="0" smtClean="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1291" y="3124200"/>
            <a:ext cx="2438400" cy="3200400"/>
          </a:xfrm>
          <a:prstGeom prst="rect">
            <a:avLst/>
          </a:prstGeom>
        </p:spPr>
      </p:pic>
    </p:spTree>
    <p:extLst>
      <p:ext uri="{BB962C8B-B14F-4D97-AF65-F5344CB8AC3E}">
        <p14:creationId xmlns:p14="http://schemas.microsoft.com/office/powerpoint/2010/main" val="3050264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pursuit-of-happiness.org/wp-content/uploads/2010/07/aristotle-quo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554182"/>
            <a:ext cx="5715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93273" y="4470185"/>
            <a:ext cx="5715000" cy="1384995"/>
          </a:xfrm>
          <a:prstGeom prst="rect">
            <a:avLst/>
          </a:prstGeom>
          <a:noFill/>
        </p:spPr>
        <p:txBody>
          <a:bodyPr wrap="square" rtlCol="0">
            <a:spAutoFit/>
          </a:bodyPr>
          <a:lstStyle/>
          <a:p>
            <a:r>
              <a:rPr lang="en-US" sz="2800" b="1" dirty="0" smtClean="0">
                <a:solidFill>
                  <a:schemeClr val="accent5">
                    <a:lumMod val="50000"/>
                  </a:schemeClr>
                </a:solidFill>
              </a:rPr>
              <a:t>Health courses can incorporate some of the readings and concepts into their curriculum</a:t>
            </a:r>
            <a:r>
              <a:rPr lang="en-US" sz="2400" b="1" dirty="0" smtClean="0">
                <a:solidFill>
                  <a:schemeClr val="accent5">
                    <a:lumMod val="50000"/>
                  </a:schemeClr>
                </a:solidFill>
              </a:rPr>
              <a:t>.</a:t>
            </a:r>
            <a:endParaRPr lang="en-US" sz="2400" b="1" dirty="0">
              <a:solidFill>
                <a:schemeClr val="accent5">
                  <a:lumMod val="50000"/>
                </a:schemeClr>
              </a:solidFill>
            </a:endParaRPr>
          </a:p>
        </p:txBody>
      </p:sp>
    </p:spTree>
    <p:extLst>
      <p:ext uri="{BB962C8B-B14F-4D97-AF65-F5344CB8AC3E}">
        <p14:creationId xmlns:p14="http://schemas.microsoft.com/office/powerpoint/2010/main" val="3684118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News: Exercise, the antidote to stress — Pursuit of Happiness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4800"/>
            <a:ext cx="9144000" cy="7162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39876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xercise — Pursuit of Happiness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811656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01"/>
            <a:ext cx="8077200" cy="6155531"/>
          </a:xfrm>
          <a:prstGeom prst="rect">
            <a:avLst/>
          </a:prstGeom>
        </p:spPr>
        <p:txBody>
          <a:bodyPr wrap="square">
            <a:spAutoFit/>
          </a:bodyPr>
          <a:lstStyle/>
          <a:p>
            <a:pPr algn="ctr"/>
            <a:r>
              <a:rPr lang="en-US" sz="3200" b="1" dirty="0">
                <a:solidFill>
                  <a:schemeClr val="accent6">
                    <a:lumMod val="75000"/>
                  </a:schemeClr>
                </a:solidFill>
                <a:latin typeface="Arial Black" pitchFamily="34" charset="0"/>
              </a:rPr>
              <a:t>Length of time for Course or Curriculum </a:t>
            </a:r>
          </a:p>
          <a:p>
            <a:r>
              <a:rPr lang="en-US" dirty="0"/>
              <a:t> </a:t>
            </a:r>
          </a:p>
          <a:p>
            <a:r>
              <a:rPr lang="en-US" sz="2400" b="1" dirty="0">
                <a:solidFill>
                  <a:schemeClr val="accent4">
                    <a:lumMod val="75000"/>
                  </a:schemeClr>
                </a:solidFill>
              </a:rPr>
              <a:t>Since many High School Psychology courses are taught as </a:t>
            </a:r>
            <a:r>
              <a:rPr lang="en-US" sz="2400" b="1" dirty="0" smtClean="0">
                <a:solidFill>
                  <a:schemeClr val="accent4">
                    <a:lumMod val="75000"/>
                  </a:schemeClr>
                </a:solidFill>
              </a:rPr>
              <a:t>18 week </a:t>
            </a:r>
            <a:r>
              <a:rPr lang="en-US" sz="2400" b="1" dirty="0">
                <a:solidFill>
                  <a:schemeClr val="accent4">
                    <a:lumMod val="75000"/>
                  </a:schemeClr>
                </a:solidFill>
              </a:rPr>
              <a:t>electives, some teachers may choose to use only parts of the POH website to focus on </a:t>
            </a:r>
            <a:r>
              <a:rPr lang="en-US" sz="2400" b="1" dirty="0" smtClean="0">
                <a:solidFill>
                  <a:schemeClr val="accent4">
                    <a:lumMod val="75000"/>
                  </a:schemeClr>
                </a:solidFill>
              </a:rPr>
              <a:t>certain concepts taught in their curriculum</a:t>
            </a:r>
            <a:r>
              <a:rPr lang="en-US" sz="2400" b="1" dirty="0">
                <a:solidFill>
                  <a:schemeClr val="accent4">
                    <a:lumMod val="75000"/>
                  </a:schemeClr>
                </a:solidFill>
              </a:rPr>
              <a:t>. </a:t>
            </a:r>
            <a:endParaRPr lang="en-US" sz="2400" b="1" dirty="0" smtClean="0">
              <a:solidFill>
                <a:schemeClr val="accent4">
                  <a:lumMod val="75000"/>
                </a:schemeClr>
              </a:solidFill>
            </a:endParaRPr>
          </a:p>
          <a:p>
            <a:endParaRPr lang="en-US" sz="2400" dirty="0"/>
          </a:p>
          <a:p>
            <a:pPr algn="ctr"/>
            <a:endParaRPr lang="en-US" sz="2400" dirty="0" smtClean="0"/>
          </a:p>
          <a:p>
            <a:endParaRPr lang="en-US" dirty="0"/>
          </a:p>
          <a:p>
            <a:endParaRPr lang="en-US" dirty="0" smtClean="0"/>
          </a:p>
          <a:p>
            <a:endParaRPr lang="en-US" dirty="0"/>
          </a:p>
          <a:p>
            <a:endParaRPr lang="en-US" dirty="0" smtClean="0"/>
          </a:p>
          <a:p>
            <a:r>
              <a:rPr lang="en-US" sz="2400" b="1" dirty="0" smtClean="0">
                <a:solidFill>
                  <a:schemeClr val="accent4">
                    <a:lumMod val="75000"/>
                  </a:schemeClr>
                </a:solidFill>
              </a:rPr>
              <a:t>For </a:t>
            </a:r>
            <a:r>
              <a:rPr lang="en-US" sz="2400" b="1" dirty="0">
                <a:solidFill>
                  <a:schemeClr val="accent4">
                    <a:lumMod val="75000"/>
                  </a:schemeClr>
                </a:solidFill>
              </a:rPr>
              <a:t>example, when studying </a:t>
            </a:r>
            <a:r>
              <a:rPr lang="en-US" sz="2400" b="1" u="sng" dirty="0">
                <a:solidFill>
                  <a:schemeClr val="accent4">
                    <a:lumMod val="75000"/>
                  </a:schemeClr>
                </a:solidFill>
              </a:rPr>
              <a:t>Motivation</a:t>
            </a:r>
            <a:r>
              <a:rPr lang="en-US" sz="2400" b="1" dirty="0">
                <a:solidFill>
                  <a:schemeClr val="accent4">
                    <a:lumMod val="75000"/>
                  </a:schemeClr>
                </a:solidFill>
              </a:rPr>
              <a:t> in Psychology students will discuss the Humanistic Theory of Maslow. They could use the information from this curriculum to further explore his ideas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505200"/>
            <a:ext cx="1298864" cy="1649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6163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braham Maslow — Pursuit of Happiness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799" y="304799"/>
            <a:ext cx="8592283" cy="6705599"/>
          </a:xfrm>
          <a:prstGeom prst="rect">
            <a:avLst/>
          </a:prstGeom>
        </p:spPr>
      </p:pic>
    </p:spTree>
    <p:extLst>
      <p:ext uri="{BB962C8B-B14F-4D97-AF65-F5344CB8AC3E}">
        <p14:creationId xmlns:p14="http://schemas.microsoft.com/office/powerpoint/2010/main" val="18453518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554</TotalTime>
  <Words>1452</Words>
  <Application>Microsoft Office PowerPoint</Application>
  <PresentationFormat>On-screen Show (4:3)</PresentationFormat>
  <Paragraphs>235</Paragraphs>
  <Slides>42</Slides>
  <Notes>5</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Austin</vt:lpstr>
      <vt:lpstr>Teaching the Science of Happiness</vt:lpstr>
      <vt:lpstr>Happiness is the meaning and the purpose of life, the whole aim and end of human existence. (Aristotle) http://www.pursuit-of-happiness.org/</vt:lpstr>
      <vt:lpstr>http://www.pursuit-of-happiness.org/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Happiness through purpose – students will explore different ways of increasing happiness through having a sense of purpose. Students will choose one of the topics listed below, doing the related readings and activities, and keeping a class blog of their experience and progress. After finishing all of the activities, students will develop their own presentation (in small groups) to share their findings with the class.  </vt:lpstr>
      <vt:lpstr>Motivation – Self Actualization </vt:lpstr>
      <vt:lpstr>PowerPoint Presentation</vt:lpstr>
      <vt:lpstr>                   Sense of Purpose   First, students will watch the “Interview with the Expert” module on Victor Frankl.  http://www.ted.com/talks/viktor_frankl_youth_in_search_of_meaning.html  In this rare clip from 1972, legendary psychiatrist and Holocaust-survivor Viktor Frankl delivers a powerful message about the human search for meaning -- and the most important gift we can give others.  Comment on his remarks relating to students wanting to make a lot of money.   Then read Man’s Search for Meaning. Students will complete a creative writing assignment about their most challenging life experience and how that has provided meaning for their life now. Students will then present their findings to the class.  </vt:lpstr>
      <vt:lpstr>Optimism</vt:lpstr>
      <vt:lpstr>PowerPoint Presentation</vt:lpstr>
      <vt:lpstr>PowerPoint Presentation</vt:lpstr>
      <vt:lpstr>PowerPoint Presentation</vt:lpstr>
      <vt:lpstr>PowerPoint Presentation</vt:lpstr>
      <vt:lpstr>PowerPoint Presentation</vt:lpstr>
      <vt:lpstr> </vt:lpstr>
      <vt:lpstr>      </vt:lpstr>
      <vt:lpstr>PowerPoint Presentation</vt:lpstr>
      <vt:lpstr>Wikis and Blogs</vt:lpstr>
      <vt:lpstr>PowerPoint Presentation</vt:lpstr>
      <vt:lpstr>Get Psyched Wiki </vt:lpstr>
      <vt:lpstr>Resources </vt:lpstr>
      <vt:lpstr>Other Internet Resources</vt:lpstr>
      <vt:lpstr>   Stumbling on happiness   Daniel Gilbert, keynote speaker at this year’s APA Annual Convention, discusses how his research changed his own life </vt:lpstr>
      <vt:lpstr>Internet Resources</vt:lpstr>
      <vt:lpstr>APA Monitor Nov 2010 </vt:lpstr>
      <vt:lpstr>Internet Resources</vt:lpstr>
      <vt:lpstr>Lesson Plan Template</vt:lpstr>
      <vt:lpstr>Lesson Plan Template</vt:lpstr>
      <vt:lpstr>PowerPoint Presentation</vt:lpstr>
      <vt:lpstr>Lesson Plan Template</vt:lpstr>
      <vt:lpstr>PowerPoint Presentation</vt:lpstr>
      <vt:lpstr>PowerPoint Presentation</vt:lpstr>
      <vt:lpstr>Lesson Plan Ideas</vt:lpstr>
      <vt:lpstr>Learn More!!!</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POH and Psychology</dc:title>
  <dc:creator>Debby</dc:creator>
  <cp:lastModifiedBy>Debby</cp:lastModifiedBy>
  <cp:revision>73</cp:revision>
  <dcterms:created xsi:type="dcterms:W3CDTF">2010-10-31T17:33:13Z</dcterms:created>
  <dcterms:modified xsi:type="dcterms:W3CDTF">2012-07-14T13:45:26Z</dcterms:modified>
</cp:coreProperties>
</file>